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105C6B1E-7AAB-48D2-9072-61EDA0590CA0}" v="337" dt="2022-11-21T14:09:16.439"/>
    <p1510:client id="{1108FA5C-0C9C-4D56-8442-0DF91BC58B2B}" v="42" dt="2022-12-01T11:11:31.572"/>
    <p1510:client id="{113513B6-455B-479A-A5CD-588C8C78ED8C}" v="204" dt="2022-11-24T03:33:55.863"/>
    <p1510:client id="{1D409D1C-313F-4298-8073-B2857C6091E2}" v="114" dt="2022-12-01T11:04:20.089"/>
    <p1510:client id="{222C2A21-1E01-4A25-B2C0-BEE72D5B7618}" v="2293" dt="2022-11-23T11:10:55.360"/>
    <p1510:client id="{3753F3DB-F5C2-43DC-AF85-3A2B9094D888}" v="4" dt="2022-12-01T14:41:10.382"/>
    <p1510:client id="{3BA0D230-C853-4667-83F9-D85E65BD4B24}" v="2" dt="2021-08-19T16:32:24.566"/>
    <p1510:client id="{3E14611E-3415-4AC9-867B-DDAEB2B40114}" v="11" dt="2022-11-24T05:05:42.756"/>
    <p1510:client id="{4F9205AB-416A-4C71-B535-6DC7AD02B089}" v="7" dt="2022-11-24T03:36:54.727"/>
    <p1510:client id="{521B9386-884C-472F-AF79-9959BE04C404}" v="287" dt="2022-11-24T16:06:04.199"/>
    <p1510:client id="{55BE7180-E75B-4E21-8BDF-61AB45D48E47}" v="1274" dt="2022-11-23T15:30:58.259"/>
    <p1510:client id="{58961BB4-C1AC-489A-A041-01167A6C4D7E}" v="574" dt="2022-12-01T10:31:04.416"/>
    <p1510:client id="{5A0AAAB8-49A6-F942-A54D-C6F3E5FF3A63}" v="89" dt="2021-07-13T17:54:45.232"/>
    <p1510:client id="{6B035812-6408-4486-8239-F18029FD4EE4}" v="798" dt="2022-12-01T09:01:15.388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0BACBF-03CC-490E-BDF2-4BF5F08773EF}" v="133" dt="2022-11-24T10:48:18.545"/>
    <p1510:client id="{9F30A1D2-6717-426C-A658-3A50309723ED}" v="4" dt="2021-08-10T21:42:35.526"/>
    <p1510:client id="{B4B7654C-231F-4D39-BA3D-699F397FD30A}" v="408" dt="2022-11-22T02:57:46.929"/>
    <p1510:client id="{B57E5A72-C7DA-4C21-BB50-99BDE76AF5CD}" v="41" dt="2022-11-22T07:36:45.314"/>
    <p1510:client id="{B63C8988-E1D3-4A52-8229-FA8C5EBD2ECD}" v="357" dt="2021-08-19T14:01:44.876"/>
    <p1510:client id="{BA1FE36E-CEA7-436E-B435-349BE17A17A1}" v="209" dt="2022-11-24T14:21:35.995"/>
    <p1510:client id="{C083896D-BE66-E85C-897C-A6AD0DF65F8C}" v="2226" dt="2021-07-13T17:34:38.142"/>
    <p1510:client id="{C257BB2D-D355-4B4B-B5BF-594C881BF03B}" v="789" dt="2022-11-22T08:56:07.523"/>
    <p1510:client id="{C9BEBF38-17FF-4685-940F-3C8990DEC140}" v="51" dt="2022-11-21T09:46:43.411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gdeepMaan/JagdeepMaan/blob/dc49aeffbfed2aa33ab38655783e71df9fdc1759/IBM-DS0321EN-SkillsNetwork_labs_module_1_L3_labs-jupyter-spacex-data_wrangling_jupyterlite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gdeepMaan/JagdeepMaan/blob/d1b6aa6a2317fa7895b478612bdebfa0031f15b8/eda-dataviz.ipynb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gdeepMaan/JagdeepMaan/blob/bad2eae720995b4c1d59da8f0369b785cf403206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gdeepMaan/JagdeepMaan/blob/3ddb5aa85021aff0d5eedb221c1ec3ed79523e1f/launch_site_location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gdeepMaan/JagdeepMaan/blob/80bc9896feb35dcfcd7cbefc91ecb9aa298f264c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gdeepMaan/JagdeepMaan/blob/482eb477fb8b265eed41158686f912b3cdc187bd/IBM-DS0321EN-SkillsNetwork_labs_module_4_SpaceX_Machine_Learning_Prediction_Part_5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github.com/JagdeepMaan/JagdeepMaa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SpaceX" TargetMode="External"/><Relationship Id="rId5" Type="http://schemas.openxmlformats.org/officeDocument/2006/relationships/hyperlink" Target="https://api.spacexdata.com/v4/launchpads/" TargetMode="External"/><Relationship Id="rId4" Type="http://schemas.openxmlformats.org/officeDocument/2006/relationships/hyperlink" Target="https://www.spacex.com/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launches/pas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agdeepMaan/JagdeepMaan/blob/fd89c17c97e38471e2fd6bc7bca8ab76ab95ab5b/spacex-data-collection-api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/index.php?title=List_of_Falcon_9_and_Falcon_Heavy_launches&amp;oldid=1027686922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agdeepMaan/JagdeepMaan/blob/beac177fcad3b505cfe9514881aa8670ee15b279/jupyter-labs-webscrap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JAGDEEP SINGH MAAN</a:t>
            </a:r>
          </a:p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December 2,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05B9DD-8120-A571-8BC0-2299434FD2FA}"/>
              </a:ext>
            </a:extLst>
          </p:cNvPr>
          <p:cNvSpPr txBox="1">
            <a:spLocks/>
          </p:cNvSpPr>
          <p:nvPr/>
        </p:nvSpPr>
        <p:spPr>
          <a:xfrm>
            <a:off x="863869" y="1713961"/>
            <a:ext cx="5157847" cy="477226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Abadi"/>
              </a:rPr>
              <a:t>SpaceX Launch Outcomes were converted into numerical data and added 'class' column to describe if launch outcome was successful.</a:t>
            </a:r>
            <a:endParaRPr lang="en-US">
              <a:solidFill>
                <a:schemeClr val="accent3">
                  <a:lumMod val="25000"/>
                </a:schemeClr>
              </a:solidFill>
              <a:latin typeface="Calibri" panose="020F0502020204030204"/>
              <a:cs typeface="Calibri" panose="020F0502020204030204"/>
            </a:endParaRP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Abadi"/>
              </a:rPr>
              <a:t>0  = Unsuccessful, 1 = Successful</a:t>
            </a:r>
            <a:endParaRPr lang="en-US">
              <a:solidFill>
                <a:schemeClr val="accent3">
                  <a:lumMod val="25000"/>
                </a:schemeClr>
              </a:solidFill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GitHub Link For Notebook </a:t>
            </a: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>
                <a:ea typeface="+mn-lt"/>
                <a:cs typeface="+mn-lt"/>
                <a:hlinkClick r:id="rId3"/>
              </a:rPr>
              <a:t>https://github.com/JagdeepMaan/JagdeepMaan/blob/dc49aeffbfed2aa33ab38655783e71df9fdc1759/IBM-DS0321EN-SkillsNetwork_labs_module_1_L3_labs-jupyter-spacex-data_wrangling_jupyterlite.jupyterlite.ipynb</a:t>
            </a:r>
            <a:endParaRPr lang="en-US">
              <a:ea typeface="+mn-lt"/>
              <a:cs typeface="+mn-lt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7B158AA-C0B7-C089-5CAD-D2564883C4DB}"/>
              </a:ext>
            </a:extLst>
          </p:cNvPr>
          <p:cNvSpPr/>
          <p:nvPr/>
        </p:nvSpPr>
        <p:spPr>
          <a:xfrm>
            <a:off x="6198559" y="1716017"/>
            <a:ext cx="5463395" cy="618226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cs typeface="Calibri"/>
              </a:rPr>
              <a:t> Find types mission outcomes from SpaceX </a:t>
            </a:r>
            <a:r>
              <a:rPr lang="en-US" b="1" err="1">
                <a:cs typeface="Calibri"/>
              </a:rPr>
              <a:t>Dataframe</a:t>
            </a:r>
            <a:endParaRPr lang="en-US" b="1">
              <a:cs typeface="Calibri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F4FF5A6-670F-53F3-7765-1327C87BBD20}"/>
              </a:ext>
            </a:extLst>
          </p:cNvPr>
          <p:cNvSpPr/>
          <p:nvPr/>
        </p:nvSpPr>
        <p:spPr>
          <a:xfrm>
            <a:off x="6198559" y="2952471"/>
            <a:ext cx="5463395" cy="618226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cs typeface="Calibri"/>
              </a:rPr>
              <a:t>Create a list of bad/</a:t>
            </a:r>
            <a:r>
              <a:rPr lang="en-US" b="1" err="1">
                <a:cs typeface="Calibri"/>
              </a:rPr>
              <a:t>unsuccessful_Outcomes</a:t>
            </a:r>
            <a:r>
              <a:rPr lang="en-US" b="1">
                <a:cs typeface="Calibri"/>
              </a:rPr>
              <a:t> 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C15EC0-1B77-C9B8-1076-C5A4AFD4B4E5}"/>
              </a:ext>
            </a:extLst>
          </p:cNvPr>
          <p:cNvSpPr/>
          <p:nvPr/>
        </p:nvSpPr>
        <p:spPr>
          <a:xfrm>
            <a:off x="6198559" y="4203300"/>
            <a:ext cx="5463395" cy="618226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cs typeface="Calibri"/>
              </a:rPr>
              <a:t>Add a 'Class' column to </a:t>
            </a:r>
            <a:r>
              <a:rPr lang="en-US" b="1" err="1">
                <a:cs typeface="Calibri"/>
              </a:rPr>
              <a:t>dataframe</a:t>
            </a:r>
            <a:r>
              <a:rPr lang="en-US" b="1">
                <a:cs typeface="Calibri"/>
              </a:rPr>
              <a:t> and assign </a:t>
            </a:r>
            <a:endParaRPr lang="en-US"/>
          </a:p>
          <a:p>
            <a:pPr algn="ctr"/>
            <a:r>
              <a:rPr lang="en-US" b="1">
                <a:cs typeface="Calibri"/>
              </a:rPr>
              <a:t>value 0 if mission outcome is in </a:t>
            </a:r>
            <a:r>
              <a:rPr lang="en-US" b="1" err="1">
                <a:cs typeface="Calibri"/>
              </a:rPr>
              <a:t>bad_outcomes</a:t>
            </a:r>
            <a:r>
              <a:rPr lang="en-US" b="1">
                <a:cs typeface="Calibri"/>
              </a:rPr>
              <a:t> , else 1</a:t>
            </a:r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8364DE0-9477-84BB-2893-BC1C927645F9}"/>
              </a:ext>
            </a:extLst>
          </p:cNvPr>
          <p:cNvSpPr/>
          <p:nvPr/>
        </p:nvSpPr>
        <p:spPr>
          <a:xfrm>
            <a:off x="6198559" y="5454130"/>
            <a:ext cx="5463395" cy="618226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cs typeface="Calibri"/>
              </a:rPr>
              <a:t>Data is ready for Exploratory Data Analysis</a:t>
            </a: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E937C27D-B8FF-C6E5-7422-F7E87D1BB66E}"/>
              </a:ext>
            </a:extLst>
          </p:cNvPr>
          <p:cNvSpPr/>
          <p:nvPr/>
        </p:nvSpPr>
        <p:spPr>
          <a:xfrm rot="5400000">
            <a:off x="8680248" y="2303092"/>
            <a:ext cx="503208" cy="546340"/>
          </a:xfrm>
          <a:prstGeom prst="chevron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5281CC2F-F056-6909-DF08-9960ACFAA200}"/>
              </a:ext>
            </a:extLst>
          </p:cNvPr>
          <p:cNvSpPr/>
          <p:nvPr/>
        </p:nvSpPr>
        <p:spPr>
          <a:xfrm rot="5400000">
            <a:off x="8680248" y="3539545"/>
            <a:ext cx="503208" cy="546340"/>
          </a:xfrm>
          <a:prstGeom prst="chevron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6835982B-2CA8-6C12-1BC2-68466651EBFD}"/>
              </a:ext>
            </a:extLst>
          </p:cNvPr>
          <p:cNvSpPr/>
          <p:nvPr/>
        </p:nvSpPr>
        <p:spPr>
          <a:xfrm rot="5400000">
            <a:off x="8680248" y="4790375"/>
            <a:ext cx="503208" cy="546340"/>
          </a:xfrm>
          <a:prstGeom prst="chevron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B3DDDB-D1C9-BB85-AE4B-9D6779DD583A}"/>
              </a:ext>
            </a:extLst>
          </p:cNvPr>
          <p:cNvSpPr txBox="1">
            <a:spLocks/>
          </p:cNvSpPr>
          <p:nvPr/>
        </p:nvSpPr>
        <p:spPr>
          <a:xfrm>
            <a:off x="863869" y="1455169"/>
            <a:ext cx="4841543" cy="5031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Abadi"/>
              </a:rPr>
              <a:t>In Exploratory Data Analysis collected and cleaned data is used to show relationships between variables to know more about the data points by visualization of data in charts and graphs.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GitHub Link For Notebook </a:t>
            </a: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>
                <a:ea typeface="+mn-lt"/>
                <a:cs typeface="+mn-lt"/>
                <a:hlinkClick r:id="rId3"/>
              </a:rPr>
              <a:t>https://github.com/JagdeepMaan/JagdeepMaan/blob/d1b6aa6a2317fa7895b478612bdebfa0031f15b8/eda-dataviz.ipynb.jupyterlite.ipynb</a:t>
            </a:r>
            <a:endParaRPr lang="en-US">
              <a:ea typeface="+mn-lt"/>
              <a:cs typeface="+mn-lt"/>
            </a:endParaRPr>
          </a:p>
          <a:p>
            <a:endParaRPr lang="en-US">
              <a:cs typeface="Calibri" panose="020F0502020204030204"/>
            </a:endParaRPr>
          </a:p>
        </p:txBody>
      </p:sp>
      <p:pic>
        <p:nvPicPr>
          <p:cNvPr id="9" name="Picture 9" descr="Chart&#10;&#10;Description automatically generated">
            <a:extLst>
              <a:ext uri="{FF2B5EF4-FFF2-40B4-BE49-F238E27FC236}">
                <a16:creationId xmlns:a16="http://schemas.microsoft.com/office/drawing/2014/main" id="{654DC18B-D8DC-8B83-E888-617A2A405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250" y="1601008"/>
            <a:ext cx="5518030" cy="413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07859" y="1749066"/>
            <a:ext cx="4828531" cy="427945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2000" b="1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SQL Queries Used For Data Analysis</a:t>
            </a:r>
          </a:p>
          <a:p>
            <a:pPr marL="342900" indent="-342900"/>
            <a:r>
              <a:rPr lang="en-US" sz="2000">
                <a:cs typeface="Calibri"/>
              </a:rPr>
              <a:t>Getting Launch Sites Names</a:t>
            </a:r>
          </a:p>
          <a:p>
            <a:pPr marL="342900" indent="-342900"/>
            <a:r>
              <a:rPr lang="en-US" sz="2000">
                <a:cs typeface="Calibri"/>
              </a:rPr>
              <a:t>Total Payload Carried By All Spacecrafts</a:t>
            </a:r>
          </a:p>
          <a:p>
            <a:pPr marL="342900" indent="-342900"/>
            <a:r>
              <a:rPr lang="en-US" sz="2000">
                <a:cs typeface="Calibri"/>
              </a:rPr>
              <a:t>Average Payload Per Flight</a:t>
            </a:r>
          </a:p>
          <a:p>
            <a:pPr marL="342900" indent="-342900"/>
            <a:r>
              <a:rPr lang="en-US" sz="2000">
                <a:cs typeface="Calibri"/>
              </a:rPr>
              <a:t>Number of Successful Mission Outcomes</a:t>
            </a:r>
          </a:p>
          <a:p>
            <a:pPr marL="342900" indent="-342900"/>
            <a:r>
              <a:rPr lang="en-US" sz="2000">
                <a:cs typeface="Calibri"/>
              </a:rPr>
              <a:t>First successful launch with safe booster landing on ground pad</a:t>
            </a:r>
          </a:p>
          <a:p>
            <a:pPr marL="342900" indent="-342900"/>
            <a:r>
              <a:rPr lang="en-US" sz="2000">
                <a:cs typeface="Calibri"/>
              </a:rPr>
              <a:t>Name of Booster Versions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EDA with SQL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9734B9B-FBB4-7E9A-079B-62B47331E586}"/>
              </a:ext>
            </a:extLst>
          </p:cNvPr>
          <p:cNvSpPr txBox="1">
            <a:spLocks/>
          </p:cNvSpPr>
          <p:nvPr/>
        </p:nvSpPr>
        <p:spPr>
          <a:xfrm>
            <a:off x="863869" y="1455169"/>
            <a:ext cx="4841543" cy="5031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Abadi"/>
              </a:rPr>
              <a:t>In Exploratory Data Analysis collected and cleaned data using Structured Query Language  -SQL.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GitHub Link For Notebook </a:t>
            </a: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>
                <a:ea typeface="+mn-lt"/>
                <a:cs typeface="+mn-lt"/>
                <a:hlinkClick r:id="rId3"/>
              </a:rPr>
              <a:t>https://github.com/JagdeepMaan/JagdeepMaan/blob/bad2eae720995b4c1d59da8f0369b785cf403206/jupyter-labs-eda-sql-coursera_sqllite.ipynb</a:t>
            </a:r>
            <a:endParaRPr lang="en-US"/>
          </a:p>
          <a:p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97B8800-7A68-85C7-1E55-5FA2764DE86F}"/>
              </a:ext>
            </a:extLst>
          </p:cNvPr>
          <p:cNvSpPr txBox="1">
            <a:spLocks/>
          </p:cNvSpPr>
          <p:nvPr/>
        </p:nvSpPr>
        <p:spPr>
          <a:xfrm>
            <a:off x="863869" y="1455169"/>
            <a:ext cx="4323958" cy="5031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Map with Folium</a:t>
            </a:r>
          </a:p>
          <a:p>
            <a:pPr marL="342900" indent="-342900" algn="just">
              <a:lnSpc>
                <a:spcPct val="100000"/>
              </a:lnSpc>
              <a:spcBef>
                <a:spcPts val="1400"/>
              </a:spcBef>
            </a:pP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Abadi"/>
              </a:rPr>
              <a:t>Adding Marker and Circle for each SpaceX Launch Site.</a:t>
            </a:r>
          </a:p>
          <a:p>
            <a:pPr marL="342900" indent="-342900" algn="just">
              <a:lnSpc>
                <a:spcPct val="100000"/>
              </a:lnSpc>
              <a:spcBef>
                <a:spcPts val="1400"/>
              </a:spcBef>
            </a:pP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Abadi"/>
              </a:rPr>
              <a:t>Marked all Flights from each launch site using Marker Cluster object.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  <a:p>
            <a:pPr marL="342900" indent="-342900" algn="just">
              <a:lnSpc>
                <a:spcPct val="100000"/>
              </a:lnSpc>
              <a:spcBef>
                <a:spcPts val="1400"/>
              </a:spcBef>
            </a:pP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Added Lines From CCAFS SLC-40 to Landmarks</a:t>
            </a: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GitHub Link For Notebook </a:t>
            </a: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>
                <a:ea typeface="+mn-lt"/>
                <a:cs typeface="+mn-lt"/>
                <a:hlinkClick r:id="rId3"/>
              </a:rPr>
              <a:t>https://github.com/JagdeepMaan/JagdeepMaan/blob/3ddb5aa85021aff0d5eedb221c1ec3ed79523e1f/launch_site_location.jupyterlite.ipynb</a:t>
            </a:r>
            <a:endParaRPr lang="en-US">
              <a:ea typeface="+mn-lt"/>
              <a:cs typeface="+mn-lt"/>
            </a:endParaRPr>
          </a:p>
          <a:p>
            <a:endParaRPr lang="en-US">
              <a:cs typeface="Calibri" panose="020F0502020204030204"/>
            </a:endParaRPr>
          </a:p>
        </p:txBody>
      </p:sp>
      <p:pic>
        <p:nvPicPr>
          <p:cNvPr id="2" name="Picture 6" descr="Diagram&#10;&#10;Description automatically generated">
            <a:extLst>
              <a:ext uri="{FF2B5EF4-FFF2-40B4-BE49-F238E27FC236}">
                <a16:creationId xmlns:a16="http://schemas.microsoft.com/office/drawing/2014/main" id="{CDF0453D-C377-3196-165D-948D8EFFB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156" y="1512783"/>
            <a:ext cx="5819954" cy="504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0151092-01A9-9830-1EDA-F2E104FCC639}"/>
              </a:ext>
            </a:extLst>
          </p:cNvPr>
          <p:cNvSpPr txBox="1">
            <a:spLocks/>
          </p:cNvSpPr>
          <p:nvPr/>
        </p:nvSpPr>
        <p:spPr>
          <a:xfrm>
            <a:off x="863869" y="1455169"/>
            <a:ext cx="4208940" cy="5031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1400"/>
              </a:spcBef>
              <a:buFont typeface="Arial"/>
              <a:buChar char="•"/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Added Pie Chart</a:t>
            </a:r>
            <a:endParaRPr lang="en-US" b="1" dirty="0">
              <a:solidFill>
                <a:schemeClr val="accent3">
                  <a:lumMod val="25000"/>
                </a:schemeClr>
              </a:solidFill>
              <a:cs typeface="Calibri" panose="020F0502020204030204"/>
            </a:endParaRP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Displaying percentage number of flights from each launch site</a:t>
            </a:r>
            <a:endParaRPr lang="en-US" dirty="0">
              <a:solidFill>
                <a:schemeClr val="accent3">
                  <a:lumMod val="25000"/>
                </a:schemeClr>
              </a:solidFill>
              <a:cs typeface="Calibri" panose="020F0502020204030204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  <a:buFont typeface="Arial"/>
              <a:buChar char="•"/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cs typeface="Calibri"/>
              </a:rPr>
              <a:t>Added Scatter Chart with Range Slider</a:t>
            </a: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alibri"/>
                <a:ea typeface="+mn-lt"/>
                <a:cs typeface="+mn-lt"/>
              </a:rPr>
              <a:t>Filter using payload mass to get data points about launches with different booster versions.</a:t>
            </a: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GitHub Link For Notebook </a:t>
            </a: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ea typeface="+mn-lt"/>
                <a:cs typeface="+mn-lt"/>
                <a:hlinkClick r:id="rId3"/>
              </a:rPr>
              <a:t>https://github.com/JagdeepMaan/JagdeepMaan/blob/80bc9896feb35dcfcd7cbefc91ecb9aa298f264c/spacex_dash_app.py</a:t>
            </a:r>
            <a:endParaRPr lang="en-US"/>
          </a:p>
          <a:p>
            <a:pPr algn="just"/>
            <a:endParaRPr lang="en-US">
              <a:cs typeface="Calibri" panose="020F0502020204030204"/>
            </a:endParaRPr>
          </a:p>
        </p:txBody>
      </p:sp>
      <p:pic>
        <p:nvPicPr>
          <p:cNvPr id="7" name="Picture 7" descr="Graphical user interface, chart, pie chart&#10;&#10;Description automatically generated">
            <a:extLst>
              <a:ext uri="{FF2B5EF4-FFF2-40B4-BE49-F238E27FC236}">
                <a16:creationId xmlns:a16="http://schemas.microsoft.com/office/drawing/2014/main" id="{7F01B617-2E12-8400-36DE-537333213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853" y="1326020"/>
            <a:ext cx="6222520" cy="476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12E4C4B-7358-40F1-62CB-C27BFC6B03C6}"/>
              </a:ext>
            </a:extLst>
          </p:cNvPr>
          <p:cNvSpPr txBox="1">
            <a:spLocks/>
          </p:cNvSpPr>
          <p:nvPr/>
        </p:nvSpPr>
        <p:spPr>
          <a:xfrm>
            <a:off x="863869" y="1455169"/>
            <a:ext cx="4208940" cy="503105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b="1">
                <a:solidFill>
                  <a:schemeClr val="accent3">
                    <a:lumMod val="25000"/>
                  </a:schemeClr>
                </a:solidFill>
                <a:latin typeface="Calibri"/>
                <a:ea typeface="+mn-lt"/>
                <a:cs typeface="+mn-lt"/>
              </a:rPr>
              <a:t>Models for Predictive Analysis</a:t>
            </a: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Calibri"/>
                <a:ea typeface="+mn-lt"/>
                <a:cs typeface="+mn-lt"/>
              </a:rPr>
              <a:t>Linear Regression</a:t>
            </a:r>
            <a:endParaRPr lang="en-US" sz="2000" b="1">
              <a:solidFill>
                <a:schemeClr val="accent3">
                  <a:lumMod val="25000"/>
                </a:schemeClr>
              </a:solidFill>
              <a:latin typeface="Calibri"/>
              <a:ea typeface="+mn-lt"/>
              <a:cs typeface="+mn-lt"/>
            </a:endParaRP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err="1">
                <a:solidFill>
                  <a:schemeClr val="accent3">
                    <a:lumMod val="25000"/>
                  </a:schemeClr>
                </a:solidFill>
                <a:latin typeface="Calibri"/>
                <a:ea typeface="+mn-lt"/>
                <a:cs typeface="+mn-lt"/>
              </a:rPr>
              <a:t>DecisionTree</a:t>
            </a: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Calibri"/>
                <a:ea typeface="+mn-lt"/>
                <a:cs typeface="+mn-lt"/>
              </a:rPr>
              <a:t> Classifier</a:t>
            </a: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Calibri"/>
                <a:ea typeface="+mn-lt"/>
                <a:cs typeface="+mn-lt"/>
              </a:rPr>
              <a:t>Support Vector Classifier</a:t>
            </a: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err="1">
                <a:solidFill>
                  <a:schemeClr val="accent3">
                    <a:lumMod val="25000"/>
                  </a:schemeClr>
                </a:solidFill>
                <a:latin typeface="Calibri"/>
                <a:ea typeface="+mn-lt"/>
                <a:cs typeface="+mn-lt"/>
              </a:rPr>
              <a:t>KNearest</a:t>
            </a: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Calibri"/>
                <a:ea typeface="+mn-lt"/>
                <a:cs typeface="+mn-lt"/>
              </a:rPr>
              <a:t> Neighbors</a:t>
            </a: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endParaRPr lang="en-US" sz="2000" b="1">
              <a:solidFill>
                <a:schemeClr val="accent3">
                  <a:lumMod val="25000"/>
                </a:schemeClr>
              </a:solidFill>
              <a:latin typeface="Calibri"/>
              <a:ea typeface="+mn-lt"/>
              <a:cs typeface="+mn-lt"/>
            </a:endParaRP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GitHub Link For Notebook </a:t>
            </a: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>
                <a:cs typeface="Calibri"/>
                <a:hlinkClick r:id="rId3"/>
              </a:rPr>
              <a:t>https://github.com/JagdeepMaan/JagdeepMaan/blob/482eb477fb8b265eed41158686f912b3cdc187bd/IBM-DS0321EN-SkillsNetwork_labs_module_4_SpaceX_Machine_Learning_Prediction_Part_5.jupyterlite.ipynb</a:t>
            </a:r>
            <a:endParaRPr lang="en-US"/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9F26FD4-F339-F5A3-5AB8-2E4ACDF943A4}"/>
              </a:ext>
            </a:extLst>
          </p:cNvPr>
          <p:cNvSpPr/>
          <p:nvPr/>
        </p:nvSpPr>
        <p:spPr>
          <a:xfrm>
            <a:off x="5243902" y="1451473"/>
            <a:ext cx="3105509" cy="963283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cs typeface="Calibri"/>
              </a:rPr>
              <a:t>Use </a:t>
            </a:r>
            <a:r>
              <a:rPr lang="en-US" b="1" err="1">
                <a:cs typeface="Calibri"/>
              </a:rPr>
              <a:t>StandardScaler</a:t>
            </a:r>
            <a:r>
              <a:rPr lang="en-US" b="1">
                <a:cs typeface="Calibri"/>
              </a:rPr>
              <a:t> Object to standardize data 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53A631E-F174-ED76-4FD7-540232DAE024}"/>
              </a:ext>
            </a:extLst>
          </p:cNvPr>
          <p:cNvSpPr/>
          <p:nvPr/>
        </p:nvSpPr>
        <p:spPr>
          <a:xfrm>
            <a:off x="5790241" y="2673548"/>
            <a:ext cx="3105509" cy="963283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cs typeface="Calibri"/>
              </a:rPr>
              <a:t>Divide data in training and testing sets using </a:t>
            </a:r>
            <a:r>
              <a:rPr lang="en-US" b="1" err="1">
                <a:cs typeface="Calibri"/>
              </a:rPr>
              <a:t>train_test_split</a:t>
            </a:r>
            <a:endParaRPr lang="en-US" err="1">
              <a:ea typeface="+mn-lt"/>
              <a:cs typeface="+mn-lt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32175FB-199A-68EF-F766-42E42917BA2B}"/>
              </a:ext>
            </a:extLst>
          </p:cNvPr>
          <p:cNvSpPr/>
          <p:nvPr/>
        </p:nvSpPr>
        <p:spPr>
          <a:xfrm>
            <a:off x="6437221" y="3895623"/>
            <a:ext cx="3105509" cy="963283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ea typeface="+mn-lt"/>
                <a:cs typeface="+mn-lt"/>
              </a:rPr>
              <a:t>Choose Classification Model and Train model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EC6D2B4-75D3-0558-86B3-D7567942258D}"/>
              </a:ext>
            </a:extLst>
          </p:cNvPr>
          <p:cNvSpPr/>
          <p:nvPr/>
        </p:nvSpPr>
        <p:spPr>
          <a:xfrm>
            <a:off x="6997938" y="5117699"/>
            <a:ext cx="3105509" cy="963283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cs typeface="Calibri"/>
              </a:rPr>
              <a:t>Use </a:t>
            </a:r>
            <a:r>
              <a:rPr lang="en-US" b="1" err="1">
                <a:cs typeface="Calibri"/>
              </a:rPr>
              <a:t>GridSearchCV</a:t>
            </a:r>
            <a:r>
              <a:rPr lang="en-US" b="1">
                <a:cs typeface="Calibri"/>
              </a:rPr>
              <a:t> to get best parameters, accuracy score for model evaluation </a:t>
            </a:r>
            <a:endParaRPr lang="en-US"/>
          </a:p>
        </p:txBody>
      </p:sp>
      <p:sp>
        <p:nvSpPr>
          <p:cNvPr id="15" name="Arrow: Bent-Up 14">
            <a:extLst>
              <a:ext uri="{FF2B5EF4-FFF2-40B4-BE49-F238E27FC236}">
                <a16:creationId xmlns:a16="http://schemas.microsoft.com/office/drawing/2014/main" id="{1066C0B6-E0C9-CAF9-0F82-83722A105B0C}"/>
              </a:ext>
            </a:extLst>
          </p:cNvPr>
          <p:cNvSpPr/>
          <p:nvPr/>
        </p:nvSpPr>
        <p:spPr>
          <a:xfrm rot="5400000">
            <a:off x="5326247" y="2461489"/>
            <a:ext cx="503208" cy="40256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606D0B46-DD2B-6F6B-BFFC-E0DC69C8E78D}"/>
              </a:ext>
            </a:extLst>
          </p:cNvPr>
          <p:cNvSpPr/>
          <p:nvPr/>
        </p:nvSpPr>
        <p:spPr>
          <a:xfrm rot="5400000">
            <a:off x="5973228" y="3683563"/>
            <a:ext cx="503208" cy="40256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Bent-Up 18">
            <a:extLst>
              <a:ext uri="{FF2B5EF4-FFF2-40B4-BE49-F238E27FC236}">
                <a16:creationId xmlns:a16="http://schemas.microsoft.com/office/drawing/2014/main" id="{031A0369-78B4-43D7-709F-7A52371E6B47}"/>
              </a:ext>
            </a:extLst>
          </p:cNvPr>
          <p:cNvSpPr/>
          <p:nvPr/>
        </p:nvSpPr>
        <p:spPr>
          <a:xfrm rot="5400000">
            <a:off x="6533945" y="4905640"/>
            <a:ext cx="503208" cy="40256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956144" y="1534168"/>
            <a:ext cx="10030460" cy="46984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</a:t>
            </a:r>
            <a:endParaRPr lang="en-US" sz="2200" b="1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Abadi"/>
              </a:rPr>
              <a:t>   Flight Number vs Launch Site, Payload vs Launch Site, Success Rate vs Orbit,</a:t>
            </a:r>
            <a:endParaRPr lang="en-US" sz="20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Abadi"/>
              </a:rPr>
              <a:t>   Payload vs Orbit, Yearly Launch Success Rate, All Launch Sites Name, Total 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Abadi"/>
              </a:rPr>
              <a:t>   Payload Mass, Launch By Year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Data Visualization with Folium Map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  </a:t>
            </a: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Abadi"/>
              </a:rPr>
              <a:t> SpaceX Launch Site on Folium Map With Landing Outcome, Distance from Launch Site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Abadi"/>
              </a:rPr>
              <a:t>   To Important Locations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 results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Abadi"/>
              </a:rPr>
              <a:t>   Classification Model with Accuracy Score, Confusion Matrix</a:t>
            </a:r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Results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8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7B2EE814-E6DD-1659-7D93-2C8602AD6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26" y="1369835"/>
            <a:ext cx="10780143" cy="401768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AD42CD2-8017-5C83-C95C-B1571DB8F7AC}"/>
              </a:ext>
            </a:extLst>
          </p:cNvPr>
          <p:cNvSpPr txBox="1">
            <a:spLocks/>
          </p:cNvSpPr>
          <p:nvPr/>
        </p:nvSpPr>
        <p:spPr>
          <a:xfrm>
            <a:off x="2235729" y="5401677"/>
            <a:ext cx="9139065" cy="1621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Recent Landing Outcomes for Flights were successful as boosters safely landed back to earth.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SpaceX used CCSFS SLC-40 and KSC LC-39A for Recent Launches.</a:t>
            </a: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158200" y="5836624"/>
            <a:ext cx="10315785" cy="77796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16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CCSFS SLC-40 and KSC LC-39A launch sites were used for launch of spacecraft </a:t>
            </a:r>
            <a:endParaRPr lang="en-CA" sz="1600" b="1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16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carried more than 10000 kg payload mass.</a:t>
            </a:r>
            <a:endParaRPr lang="en-CA" sz="1600" b="1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F398262-9669-A29D-FCCD-92C63FA22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268" y="1391796"/>
            <a:ext cx="10866407" cy="410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201332" y="5834604"/>
            <a:ext cx="10272653" cy="1194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SpaceX has 100 percentage Success Rate for placing Satellites in </a:t>
            </a:r>
            <a:endParaRPr lang="en-US" sz="1600" b="1">
              <a:solidFill>
                <a:schemeClr val="accent3">
                  <a:lumMod val="25000"/>
                </a:schemeClr>
              </a:solidFill>
              <a:cs typeface="Calibri" panose="020F0502020204030204"/>
            </a:endParaRP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ES-L1, GEO, HEO, SSO and VLEO Orbits</a:t>
            </a:r>
            <a:endParaRPr lang="en-US" sz="1600" b="1">
              <a:solidFill>
                <a:schemeClr val="accent3">
                  <a:lumMod val="25000"/>
                </a:schemeClr>
              </a:solidFill>
              <a:cs typeface="Calibri" panose="020F050202020403020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13C669B3-3CE4-F7E3-DE1D-358AAB127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17" y="1278370"/>
            <a:ext cx="10765765" cy="443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7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13699205-D871-F242-0AE5-BD1C5654E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27" y="1339710"/>
            <a:ext cx="10521350" cy="502684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FA66701-410A-BD37-EEFA-D2A230C0055B}"/>
              </a:ext>
            </a:extLst>
          </p:cNvPr>
          <p:cNvSpPr>
            <a:spLocks noGrp="1"/>
          </p:cNvSpPr>
          <p:nvPr/>
        </p:nvSpPr>
        <p:spPr>
          <a:xfrm>
            <a:off x="1301974" y="6426097"/>
            <a:ext cx="9740690" cy="40415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VLEO Orbit is very popular as SpaceX has placed many heaviest satellites in recent flights</a:t>
            </a:r>
            <a:endParaRPr lang="en-US" sz="1600" b="1">
              <a:solidFill>
                <a:schemeClr val="accent3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355CCB-D52E-9034-B1FA-0D0CD15F8C2E}"/>
              </a:ext>
            </a:extLst>
          </p:cNvPr>
          <p:cNvSpPr>
            <a:spLocks noGrp="1"/>
          </p:cNvSpPr>
          <p:nvPr/>
        </p:nvSpPr>
        <p:spPr>
          <a:xfrm>
            <a:off x="1301974" y="6426097"/>
            <a:ext cx="9740690" cy="40415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Heaviest Satellite is placed in VLEO Orbit</a:t>
            </a:r>
            <a:endParaRPr lang="en-US" sz="1600" b="1">
              <a:solidFill>
                <a:schemeClr val="accent3">
                  <a:lumMod val="25000"/>
                </a:schemeClr>
              </a:solidFill>
            </a:endParaRPr>
          </a:p>
        </p:txBody>
      </p:sp>
      <p:pic>
        <p:nvPicPr>
          <p:cNvPr id="7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04B76C22-6AAB-53E0-23A5-44D32C878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75" y="1289385"/>
            <a:ext cx="10852029" cy="514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517ED4F-30EE-67E9-EAF3-57B29A230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30" y="1222430"/>
            <a:ext cx="10780142" cy="494509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AF17EDC-9438-8A7D-1501-CCE4672C6F92}"/>
              </a:ext>
            </a:extLst>
          </p:cNvPr>
          <p:cNvSpPr>
            <a:spLocks noGrp="1"/>
          </p:cNvSpPr>
          <p:nvPr/>
        </p:nvSpPr>
        <p:spPr>
          <a:xfrm>
            <a:off x="1301974" y="6426097"/>
            <a:ext cx="9740690" cy="40415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 Rate increased sharply after year 2013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0EB936C-63BF-ADEF-E1F0-903132C45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985" y="1386608"/>
            <a:ext cx="2489619" cy="381161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A2F6CCA-E766-C293-668C-C99E1C83DFA7}"/>
              </a:ext>
            </a:extLst>
          </p:cNvPr>
          <p:cNvSpPr>
            <a:spLocks noGrp="1"/>
          </p:cNvSpPr>
          <p:nvPr/>
        </p:nvSpPr>
        <p:spPr>
          <a:xfrm>
            <a:off x="1934576" y="5779113"/>
            <a:ext cx="7871633" cy="64857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%</a:t>
            </a:r>
            <a:r>
              <a:rPr lang="en-US" sz="2400" b="1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24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 SELECT DISTINCT(</a:t>
            </a:r>
            <a:r>
              <a:rPr lang="en-US" sz="2400" b="1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24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) FROM SPACEXTBL</a:t>
            </a:r>
            <a:endParaRPr lang="en-US" sz="2400" b="1">
              <a:solidFill>
                <a:schemeClr val="accent3">
                  <a:lumMod val="25000"/>
                </a:schemeClr>
              </a:solidFill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2" name="Picture 4" descr="Map&#10;&#10;Description automatically generated">
            <a:extLst>
              <a:ext uri="{FF2B5EF4-FFF2-40B4-BE49-F238E27FC236}">
                <a16:creationId xmlns:a16="http://schemas.microsoft.com/office/drawing/2014/main" id="{E6768CD2-76AE-9364-C27A-16CB891AD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0551" y="1383420"/>
            <a:ext cx="6783239" cy="381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A555328-F106-4C99-E5CE-E679B383F84E}"/>
              </a:ext>
            </a:extLst>
          </p:cNvPr>
          <p:cNvSpPr>
            <a:spLocks noGrp="1"/>
          </p:cNvSpPr>
          <p:nvPr/>
        </p:nvSpPr>
        <p:spPr>
          <a:xfrm>
            <a:off x="956916" y="5779113"/>
            <a:ext cx="10172009" cy="107989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b="1">
                <a:latin typeface="Abadi"/>
                <a:ea typeface="+mn-lt"/>
                <a:cs typeface="+mn-lt"/>
              </a:rPr>
              <a:t>%</a:t>
            </a:r>
            <a:r>
              <a:rPr lang="en-US" sz="2400" b="1" err="1">
                <a:latin typeface="Abadi"/>
                <a:ea typeface="+mn-lt"/>
                <a:cs typeface="+mn-lt"/>
              </a:rPr>
              <a:t>sql</a:t>
            </a:r>
            <a:r>
              <a:rPr lang="en-US" sz="2400" b="1">
                <a:latin typeface="Abadi"/>
                <a:ea typeface="+mn-lt"/>
                <a:cs typeface="+mn-lt"/>
              </a:rPr>
              <a:t> SELECT * FROM SPACEXTBL WHERE </a:t>
            </a:r>
            <a:r>
              <a:rPr lang="en-US" sz="2400" b="1" err="1">
                <a:latin typeface="Abadi"/>
                <a:ea typeface="+mn-lt"/>
                <a:cs typeface="+mn-lt"/>
              </a:rPr>
              <a:t>Launch_Site</a:t>
            </a:r>
            <a:r>
              <a:rPr lang="en-US" sz="2400" b="1">
                <a:latin typeface="Abadi"/>
                <a:ea typeface="+mn-lt"/>
                <a:cs typeface="+mn-lt"/>
              </a:rPr>
              <a:t> LIKE 'CCA%' </a:t>
            </a:r>
            <a:endParaRPr lang="en-US" b="1">
              <a:latin typeface="Abadi"/>
              <a:ea typeface="+mn-lt"/>
              <a:cs typeface="+mn-lt"/>
            </a:endParaRP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b="1">
                <a:latin typeface="Abadi"/>
                <a:ea typeface="+mn-lt"/>
                <a:cs typeface="+mn-lt"/>
              </a:rPr>
              <a:t>GROUP BY </a:t>
            </a:r>
            <a:r>
              <a:rPr lang="en-US" sz="2400" b="1" err="1">
                <a:latin typeface="Abadi"/>
                <a:ea typeface="+mn-lt"/>
                <a:cs typeface="+mn-lt"/>
              </a:rPr>
              <a:t>Launch_Site</a:t>
            </a:r>
            <a:r>
              <a:rPr lang="en-US" sz="2400" b="1">
                <a:latin typeface="Abadi"/>
                <a:ea typeface="+mn-lt"/>
                <a:cs typeface="+mn-lt"/>
              </a:rPr>
              <a:t> LIMIT 5 </a:t>
            </a:r>
            <a:endParaRPr lang="en-US" b="1">
              <a:latin typeface="Abadi"/>
              <a:cs typeface="Calibri"/>
            </a:endParaRPr>
          </a:p>
        </p:txBody>
      </p:sp>
      <p:pic>
        <p:nvPicPr>
          <p:cNvPr id="5" name="Picture 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B482852-E5EF-7D68-E490-BE9FB2E87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663" y="2299120"/>
            <a:ext cx="2697731" cy="2159119"/>
          </a:xfrm>
          <a:prstGeom prst="rect">
            <a:avLst/>
          </a:prstGeom>
        </p:spPr>
      </p:pic>
      <p:pic>
        <p:nvPicPr>
          <p:cNvPr id="8" name="Picture 8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0B6C402F-D782-5FB2-9AD8-56342C61F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626" y="1388694"/>
            <a:ext cx="4597879" cy="408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AFA186-85FC-E654-FB27-C363090899C7}"/>
              </a:ext>
            </a:extLst>
          </p:cNvPr>
          <p:cNvSpPr>
            <a:spLocks noGrp="1"/>
          </p:cNvSpPr>
          <p:nvPr/>
        </p:nvSpPr>
        <p:spPr>
          <a:xfrm>
            <a:off x="137407" y="5692849"/>
            <a:ext cx="11854159" cy="107989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buNone/>
            </a:pPr>
            <a:r>
              <a:rPr lang="en-US" sz="2400" b="1">
                <a:latin typeface="Abadi"/>
                <a:ea typeface="+mn-lt"/>
                <a:cs typeface="+mn-lt"/>
              </a:rPr>
              <a:t>%</a:t>
            </a:r>
            <a:r>
              <a:rPr lang="en-US" sz="2400" b="1" err="1">
                <a:latin typeface="Abadi"/>
                <a:ea typeface="+mn-lt"/>
                <a:cs typeface="+mn-lt"/>
              </a:rPr>
              <a:t>sql</a:t>
            </a:r>
            <a:r>
              <a:rPr lang="en-US" sz="2400" b="1">
                <a:latin typeface="Abadi"/>
                <a:ea typeface="+mn-lt"/>
                <a:cs typeface="+mn-lt"/>
              </a:rPr>
              <a:t> SELECT SUM(PAYLOAD_MASS__KG_) As </a:t>
            </a:r>
            <a:r>
              <a:rPr lang="en-US" sz="2400" b="1" err="1">
                <a:latin typeface="Abadi"/>
                <a:ea typeface="+mn-lt"/>
                <a:cs typeface="+mn-lt"/>
              </a:rPr>
              <a:t>Total_Payload_Mass</a:t>
            </a:r>
            <a:r>
              <a:rPr lang="en-US" sz="2400" b="1">
                <a:latin typeface="Abadi"/>
                <a:ea typeface="+mn-lt"/>
                <a:cs typeface="+mn-lt"/>
              </a:rPr>
              <a:t> (kg)</a:t>
            </a:r>
            <a:endParaRPr lang="en-US">
              <a:latin typeface="Abadi"/>
              <a:ea typeface="+mn-lt"/>
              <a:cs typeface="+mn-lt"/>
            </a:endParaRPr>
          </a:p>
          <a:p>
            <a:pPr algn="ctr">
              <a:lnSpc>
                <a:spcPct val="120000"/>
              </a:lnSpc>
              <a:buNone/>
            </a:pPr>
            <a:r>
              <a:rPr lang="en-US" sz="2400" b="1">
                <a:latin typeface="Abadi"/>
                <a:ea typeface="+mn-lt"/>
                <a:cs typeface="+mn-lt"/>
              </a:rPr>
              <a:t>FROM SPACEXTBL</a:t>
            </a:r>
            <a:endParaRPr lang="en-US">
              <a:latin typeface="Abadi"/>
              <a:ea typeface="+mn-lt"/>
              <a:cs typeface="+mn-lt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2D7C0509-D79D-7E3D-6EC3-8291615AE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816" y="2631964"/>
            <a:ext cx="3059501" cy="1306520"/>
          </a:xfrm>
          <a:prstGeom prst="rect">
            <a:avLst/>
          </a:prstGeom>
        </p:spPr>
      </p:pic>
      <p:pic>
        <p:nvPicPr>
          <p:cNvPr id="7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0A2639F4-0FCF-6FB0-69E3-115A71FC5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7495" y="1425584"/>
            <a:ext cx="6998896" cy="399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4FC7012-5707-D53C-C14B-35E2BEC2987F}"/>
              </a:ext>
            </a:extLst>
          </p:cNvPr>
          <p:cNvSpPr>
            <a:spLocks noGrp="1"/>
          </p:cNvSpPr>
          <p:nvPr/>
        </p:nvSpPr>
        <p:spPr>
          <a:xfrm>
            <a:off x="151785" y="5362171"/>
            <a:ext cx="11753517" cy="149683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buNone/>
            </a:pPr>
            <a:r>
              <a:rPr lang="en-US" sz="2400" b="1">
                <a:latin typeface="Abadi"/>
                <a:ea typeface="+mn-lt"/>
                <a:cs typeface="+mn-lt"/>
              </a:rPr>
              <a:t>%</a:t>
            </a:r>
            <a:r>
              <a:rPr lang="en-US" sz="2400" b="1" err="1">
                <a:latin typeface="Abadi"/>
                <a:ea typeface="+mn-lt"/>
                <a:cs typeface="+mn-lt"/>
              </a:rPr>
              <a:t>sql</a:t>
            </a:r>
            <a:r>
              <a:rPr lang="en-US" sz="2400" b="1">
                <a:latin typeface="Abadi"/>
                <a:ea typeface="+mn-lt"/>
                <a:cs typeface="+mn-lt"/>
              </a:rPr>
              <a:t> SELECT AVG(PAYLOAD_MASS__KG_) AS </a:t>
            </a:r>
            <a:r>
              <a:rPr lang="en-US" sz="2400" b="1" err="1">
                <a:latin typeface="Abadi"/>
                <a:ea typeface="+mn-lt"/>
                <a:cs typeface="+mn-lt"/>
              </a:rPr>
              <a:t>Average_Payload</a:t>
            </a:r>
            <a:r>
              <a:rPr lang="en-US" sz="2400" b="1">
                <a:latin typeface="Abadi"/>
                <a:ea typeface="+mn-lt"/>
                <a:cs typeface="+mn-lt"/>
              </a:rPr>
              <a:t> FROM SPACEXTBL </a:t>
            </a:r>
          </a:p>
          <a:p>
            <a:pPr algn="ctr">
              <a:lnSpc>
                <a:spcPct val="120000"/>
              </a:lnSpc>
              <a:buNone/>
            </a:pPr>
            <a:r>
              <a:rPr lang="en-US" sz="2400" b="1">
                <a:latin typeface="Abadi"/>
                <a:ea typeface="+mn-lt"/>
                <a:cs typeface="+mn-lt"/>
              </a:rPr>
              <a:t>WHERE </a:t>
            </a:r>
            <a:r>
              <a:rPr lang="en-US" sz="2400" b="1" err="1">
                <a:latin typeface="Abadi"/>
                <a:ea typeface="+mn-lt"/>
                <a:cs typeface="+mn-lt"/>
              </a:rPr>
              <a:t>Booster_Version</a:t>
            </a:r>
            <a:r>
              <a:rPr lang="en-US" sz="2400" b="1">
                <a:latin typeface="Abadi"/>
                <a:ea typeface="+mn-lt"/>
                <a:cs typeface="+mn-lt"/>
              </a:rPr>
              <a:t> == 'F9 v1.1'</a:t>
            </a:r>
            <a:endParaRPr lang="en-US" sz="2400" b="1">
              <a:latin typeface="Abadi"/>
              <a:cs typeface="Calibri"/>
            </a:endParaRPr>
          </a:p>
        </p:txBody>
      </p:sp>
      <p:pic>
        <p:nvPicPr>
          <p:cNvPr id="2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4B31879A-E549-B1BA-101C-ECDD090BA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27" y="2433544"/>
            <a:ext cx="4152181" cy="1588347"/>
          </a:xfrm>
          <a:prstGeom prst="rect">
            <a:avLst/>
          </a:prstGeom>
        </p:spPr>
      </p:pic>
      <p:pic>
        <p:nvPicPr>
          <p:cNvPr id="8" name="Picture 8" descr="Shape&#10;&#10;Description automatically generated">
            <a:extLst>
              <a:ext uri="{FF2B5EF4-FFF2-40B4-BE49-F238E27FC236}">
                <a16:creationId xmlns:a16="http://schemas.microsoft.com/office/drawing/2014/main" id="{178C74F3-9515-20CC-8464-4C31635D6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1478287"/>
            <a:ext cx="5618671" cy="375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5030" y="3867210"/>
            <a:ext cx="10967663" cy="2151602"/>
          </a:xfrm>
          <a:prstGeom prst="rect">
            <a:avLst/>
          </a:prstGeom>
        </p:spPr>
        <p:txBody>
          <a:bodyPr lIns="91440" tIns="45720" rIns="91440" bIns="45720"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b="1">
                <a:latin typeface="Abadi"/>
                <a:ea typeface="+mn-lt"/>
                <a:cs typeface="+mn-lt"/>
              </a:rPr>
              <a:t>%</a:t>
            </a:r>
            <a:r>
              <a:rPr lang="en-US" sz="2400" b="1" err="1">
                <a:latin typeface="Abadi"/>
                <a:ea typeface="+mn-lt"/>
                <a:cs typeface="+mn-lt"/>
              </a:rPr>
              <a:t>sql</a:t>
            </a:r>
            <a:r>
              <a:rPr lang="en-US" sz="2400" b="1">
                <a:latin typeface="Abadi"/>
                <a:ea typeface="+mn-lt"/>
                <a:cs typeface="+mn-lt"/>
              </a:rPr>
              <a:t> SELECT Date, </a:t>
            </a:r>
            <a:r>
              <a:rPr lang="en-US" sz="2400" b="1" err="1">
                <a:latin typeface="Abadi"/>
                <a:ea typeface="+mn-lt"/>
                <a:cs typeface="+mn-lt"/>
              </a:rPr>
              <a:t>Time_UTC</a:t>
            </a:r>
            <a:r>
              <a:rPr lang="en-US" sz="2400" b="1">
                <a:latin typeface="Abadi"/>
                <a:ea typeface="+mn-lt"/>
                <a:cs typeface="+mn-lt"/>
              </a:rPr>
              <a:t>, </a:t>
            </a:r>
            <a:r>
              <a:rPr lang="en-US" sz="2400" b="1" err="1">
                <a:latin typeface="Abadi"/>
                <a:ea typeface="+mn-lt"/>
                <a:cs typeface="+mn-lt"/>
              </a:rPr>
              <a:t>Booster_Version</a:t>
            </a:r>
            <a:r>
              <a:rPr lang="en-US" sz="2400" b="1">
                <a:latin typeface="Abadi"/>
                <a:ea typeface="+mn-lt"/>
                <a:cs typeface="+mn-lt"/>
              </a:rPr>
              <a:t>, </a:t>
            </a:r>
            <a:r>
              <a:rPr lang="en-US" sz="2400" b="1" err="1">
                <a:latin typeface="Abadi"/>
                <a:ea typeface="+mn-lt"/>
                <a:cs typeface="+mn-lt"/>
              </a:rPr>
              <a:t>Launch_Site</a:t>
            </a:r>
            <a:r>
              <a:rPr lang="en-US" sz="2400" b="1">
                <a:latin typeface="Abadi"/>
                <a:ea typeface="+mn-lt"/>
                <a:cs typeface="+mn-lt"/>
              </a:rPr>
              <a:t>, </a:t>
            </a:r>
            <a:r>
              <a:rPr lang="en-US" sz="2400" b="1" err="1">
                <a:latin typeface="Abadi"/>
                <a:ea typeface="+mn-lt"/>
                <a:cs typeface="+mn-lt"/>
              </a:rPr>
              <a:t>Landing_Outcome</a:t>
            </a:r>
            <a:endParaRPr lang="en-US" sz="2400">
              <a:latin typeface="Calibri" panose="020F0502020204030204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b="1">
                <a:latin typeface="Abadi"/>
                <a:ea typeface="+mn-lt"/>
                <a:cs typeface="+mn-lt"/>
              </a:rPr>
              <a:t>FROM SPACEXTBL WHERE </a:t>
            </a:r>
            <a:r>
              <a:rPr lang="en-US" sz="2400" b="1" err="1">
                <a:latin typeface="Abadi"/>
                <a:ea typeface="+mn-lt"/>
                <a:cs typeface="+mn-lt"/>
              </a:rPr>
              <a:t>Landing_Outcome</a:t>
            </a:r>
            <a:r>
              <a:rPr lang="en-US" sz="2400" b="1">
                <a:latin typeface="Abadi"/>
                <a:ea typeface="+mn-lt"/>
                <a:cs typeface="+mn-lt"/>
              </a:rPr>
              <a:t> == 'Success (ground pad)' 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b="1">
                <a:latin typeface="Abadi"/>
                <a:ea typeface="+mn-lt"/>
                <a:cs typeface="+mn-lt"/>
              </a:rPr>
              <a:t>ORDER BY Date DESC LIMIT 1;</a:t>
            </a:r>
            <a:endParaRPr lang="en-US" sz="2400" b="1"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7295C46-A97D-EB4D-E64A-1CE93D0F6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645" y="2005036"/>
            <a:ext cx="10521350" cy="125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63330" y="4744228"/>
            <a:ext cx="9745589" cy="163401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en-US" sz="2400" b="1">
                <a:latin typeface="Abadi"/>
                <a:ea typeface="+mn-lt"/>
                <a:cs typeface="+mn-lt"/>
              </a:rPr>
              <a:t>%</a:t>
            </a:r>
            <a:r>
              <a:rPr lang="en-US" sz="2400" b="1" err="1">
                <a:latin typeface="Abadi"/>
                <a:ea typeface="+mn-lt"/>
                <a:cs typeface="+mn-lt"/>
              </a:rPr>
              <a:t>sql</a:t>
            </a:r>
            <a:r>
              <a:rPr lang="en-US" sz="2400" b="1">
                <a:latin typeface="Abadi"/>
                <a:ea typeface="+mn-lt"/>
                <a:cs typeface="+mn-lt"/>
              </a:rPr>
              <a:t> SELECT * FROM SPACEXTBL </a:t>
            </a:r>
          </a:p>
          <a:p>
            <a:pPr marL="0" indent="0">
              <a:buNone/>
            </a:pPr>
            <a:r>
              <a:rPr lang="en-US" sz="2400" b="1">
                <a:latin typeface="Abadi"/>
                <a:ea typeface="+mn-lt"/>
                <a:cs typeface="+mn-lt"/>
              </a:rPr>
              <a:t>WHERE </a:t>
            </a:r>
            <a:r>
              <a:rPr lang="en-US" sz="2400" b="1" err="1">
                <a:latin typeface="Abadi"/>
                <a:ea typeface="+mn-lt"/>
                <a:cs typeface="+mn-lt"/>
              </a:rPr>
              <a:t>Landing_Outcome</a:t>
            </a:r>
            <a:r>
              <a:rPr lang="en-US" sz="2400" b="1">
                <a:latin typeface="Abadi"/>
                <a:ea typeface="+mn-lt"/>
                <a:cs typeface="+mn-lt"/>
              </a:rPr>
              <a:t> == "Success (drone ship)" AND </a:t>
            </a:r>
          </a:p>
          <a:p>
            <a:pPr marL="0" indent="0">
              <a:buNone/>
            </a:pPr>
            <a:r>
              <a:rPr lang="en-US" sz="2400" b="1" err="1">
                <a:latin typeface="Abadi"/>
                <a:ea typeface="+mn-lt"/>
                <a:cs typeface="+mn-lt"/>
              </a:rPr>
              <a:t>Payload_Mass_KG</a:t>
            </a:r>
            <a:r>
              <a:rPr lang="en-US" sz="2400" b="1">
                <a:latin typeface="Abadi"/>
                <a:ea typeface="+mn-lt"/>
                <a:cs typeface="+mn-lt"/>
              </a:rPr>
              <a:t> BETWEEN 4000 AND 9000 </a:t>
            </a:r>
            <a:endParaRPr lang="en-US" sz="2400" b="1">
              <a:latin typeface="Abadi"/>
              <a:cs typeface="Calibri" panose="020F0502020204030204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AEDFD2A-C822-BDDD-18E6-EC70FE174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16" y="1540348"/>
            <a:ext cx="11398368" cy="300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872638" y="1304745"/>
            <a:ext cx="9380643" cy="53387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Courier New"/>
              <a:buChar char="o"/>
            </a:pPr>
            <a:r>
              <a:rPr lang="en-US" sz="14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Courier New"/>
              <a:buChar char="o"/>
            </a:pPr>
            <a:r>
              <a:rPr lang="en-US" sz="14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 Wrangling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Courier New"/>
              <a:buChar char="o"/>
            </a:pPr>
            <a:r>
              <a:rPr lang="en-US" sz="14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With Data Visualization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Courier New"/>
              <a:buChar char="o"/>
            </a:pPr>
            <a:r>
              <a:rPr lang="en-US" sz="14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With SQL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Courier New"/>
              <a:buChar char="o"/>
            </a:pPr>
            <a:r>
              <a:rPr lang="en-US" sz="14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Building An Interactive Map With Folium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Courier New"/>
              <a:buChar char="o"/>
            </a:pPr>
            <a:r>
              <a:rPr lang="en-US" sz="14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Building A Dashboard With </a:t>
            </a:r>
            <a:r>
              <a:rPr lang="en-US" sz="1400" b="1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14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 Dash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Courier New"/>
              <a:buChar char="o"/>
            </a:pPr>
            <a:r>
              <a:rPr lang="en-US" sz="14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 (Classification)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  <a:endParaRPr lang="en-US" sz="14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Courier New"/>
              <a:buChar char="o"/>
            </a:pPr>
            <a:r>
              <a:rPr lang="en-US" sz="14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Courier New"/>
              <a:buChar char="o"/>
            </a:pPr>
            <a:r>
              <a:rPr lang="en-US" sz="14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Analytics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Courier New"/>
              <a:buChar char="o"/>
            </a:pPr>
            <a:r>
              <a:rPr lang="en-US" sz="14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</a:t>
            </a:r>
            <a:endParaRPr lang="en-US" sz="1400" b="1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88236" y="4873625"/>
            <a:ext cx="9745589" cy="118832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b="1">
                <a:latin typeface="Abadi"/>
                <a:ea typeface="+mn-lt"/>
                <a:cs typeface="+mn-lt"/>
              </a:rPr>
              <a:t>%</a:t>
            </a:r>
            <a:r>
              <a:rPr lang="en-US" sz="2400" b="1" err="1">
                <a:latin typeface="Abadi"/>
                <a:ea typeface="+mn-lt"/>
                <a:cs typeface="+mn-lt"/>
              </a:rPr>
              <a:t>sql</a:t>
            </a:r>
            <a:r>
              <a:rPr lang="en-US" sz="2400" b="1">
                <a:latin typeface="Abadi"/>
                <a:ea typeface="+mn-lt"/>
                <a:cs typeface="+mn-lt"/>
              </a:rPr>
              <a:t> SELECT DISTINCT(</a:t>
            </a:r>
            <a:r>
              <a:rPr lang="en-US" sz="2400" b="1" err="1">
                <a:latin typeface="Abadi"/>
                <a:ea typeface="+mn-lt"/>
                <a:cs typeface="+mn-lt"/>
              </a:rPr>
              <a:t>Mission_Outcome</a:t>
            </a:r>
            <a:r>
              <a:rPr lang="en-US" sz="2400" b="1">
                <a:latin typeface="Abadi"/>
                <a:ea typeface="+mn-lt"/>
                <a:cs typeface="+mn-lt"/>
              </a:rPr>
              <a:t>), COUNT(*) AS Flights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b="1">
                <a:latin typeface="Abadi"/>
                <a:ea typeface="+mn-lt"/>
                <a:cs typeface="+mn-lt"/>
              </a:rPr>
              <a:t>FROM SPACEXTBL GROUP BY </a:t>
            </a:r>
            <a:r>
              <a:rPr lang="en-US" sz="2400" b="1" err="1">
                <a:latin typeface="Abadi"/>
                <a:ea typeface="+mn-lt"/>
                <a:cs typeface="+mn-lt"/>
              </a:rPr>
              <a:t>Mission_Outcome</a:t>
            </a:r>
            <a:r>
              <a:rPr lang="en-US" sz="2400" b="1">
                <a:latin typeface="Abadi"/>
                <a:ea typeface="+mn-lt"/>
                <a:cs typeface="+mn-lt"/>
              </a:rPr>
              <a:t>;</a:t>
            </a:r>
            <a:endParaRPr lang="en-US" sz="2400" b="1">
              <a:latin typeface="Abadi"/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6AB3372-5261-609C-2E89-35154EFB1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193" y="1404161"/>
            <a:ext cx="5690558" cy="277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3708" y="5405586"/>
            <a:ext cx="11988456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b="1">
                <a:latin typeface="Abadi"/>
                <a:ea typeface="+mn-lt"/>
                <a:cs typeface="+mn-lt"/>
              </a:rPr>
              <a:t>%</a:t>
            </a:r>
            <a:r>
              <a:rPr lang="en-US" sz="2400" b="1" err="1">
                <a:latin typeface="Abadi"/>
                <a:ea typeface="+mn-lt"/>
                <a:cs typeface="+mn-lt"/>
              </a:rPr>
              <a:t>sql</a:t>
            </a:r>
            <a:r>
              <a:rPr lang="en-US" sz="2400" b="1">
                <a:latin typeface="Abadi"/>
                <a:ea typeface="+mn-lt"/>
                <a:cs typeface="+mn-lt"/>
              </a:rPr>
              <a:t> SELECT DISTINCT(</a:t>
            </a:r>
            <a:r>
              <a:rPr lang="en-US" sz="2400" b="1" err="1">
                <a:latin typeface="Abadi"/>
                <a:ea typeface="+mn-lt"/>
                <a:cs typeface="+mn-lt"/>
              </a:rPr>
              <a:t>Booster_Version</a:t>
            </a:r>
            <a:r>
              <a:rPr lang="en-US" sz="2400" b="1">
                <a:latin typeface="Abadi"/>
                <a:ea typeface="+mn-lt"/>
                <a:cs typeface="+mn-lt"/>
              </a:rPr>
              <a:t>), </a:t>
            </a:r>
            <a:r>
              <a:rPr lang="en-US" sz="2400" b="1" err="1">
                <a:latin typeface="Abadi"/>
                <a:ea typeface="+mn-lt"/>
                <a:cs typeface="+mn-lt"/>
              </a:rPr>
              <a:t>Payload_Mass_KG</a:t>
            </a:r>
            <a:r>
              <a:rPr lang="en-US" sz="2400" b="1">
                <a:latin typeface="Abadi"/>
                <a:ea typeface="+mn-lt"/>
                <a:cs typeface="+mn-lt"/>
              </a:rPr>
              <a:t> FROM SPACEXTBL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b="1">
                <a:latin typeface="Abadi"/>
                <a:ea typeface="+mn-lt"/>
                <a:cs typeface="+mn-lt"/>
              </a:rPr>
              <a:t>WHERE </a:t>
            </a:r>
            <a:r>
              <a:rPr lang="en-US" sz="2400" b="1" err="1">
                <a:latin typeface="Abadi"/>
                <a:ea typeface="+mn-lt"/>
                <a:cs typeface="+mn-lt"/>
              </a:rPr>
              <a:t>Payload_Mass_KG</a:t>
            </a:r>
            <a:r>
              <a:rPr lang="en-US" sz="2400" b="1">
                <a:latin typeface="Abadi"/>
                <a:ea typeface="+mn-lt"/>
                <a:cs typeface="+mn-lt"/>
              </a:rPr>
              <a:t> = (SELECT MAX(</a:t>
            </a:r>
            <a:r>
              <a:rPr lang="en-US" sz="2400" b="1" err="1">
                <a:latin typeface="Abadi"/>
                <a:ea typeface="+mn-lt"/>
                <a:cs typeface="+mn-lt"/>
              </a:rPr>
              <a:t>Payload_Mass_KG</a:t>
            </a:r>
            <a:r>
              <a:rPr lang="en-US" sz="2400" b="1">
                <a:latin typeface="Abadi"/>
                <a:ea typeface="+mn-lt"/>
                <a:cs typeface="+mn-lt"/>
              </a:rPr>
              <a:t>) FROM SPACEXTBL)</a:t>
            </a:r>
            <a:endParaRPr lang="en-US" sz="2400" b="1"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Picture 5" descr="Table&#10;&#10;Description automatically generated">
            <a:extLst>
              <a:ext uri="{FF2B5EF4-FFF2-40B4-BE49-F238E27FC236}">
                <a16:creationId xmlns:a16="http://schemas.microsoft.com/office/drawing/2014/main" id="{57D1891B-62EC-869E-B09B-A7D181986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868" y="1338084"/>
            <a:ext cx="4497238" cy="393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23670" y="4945511"/>
            <a:ext cx="12089098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b="1">
                <a:latin typeface="Abadi"/>
                <a:ea typeface="+mn-lt"/>
                <a:cs typeface="+mn-lt"/>
              </a:rPr>
              <a:t>%</a:t>
            </a:r>
            <a:r>
              <a:rPr lang="en-US" sz="2400" b="1" err="1">
                <a:latin typeface="Abadi"/>
                <a:ea typeface="+mn-lt"/>
                <a:cs typeface="+mn-lt"/>
              </a:rPr>
              <a:t>sql</a:t>
            </a:r>
            <a:r>
              <a:rPr lang="en-US" sz="2400" b="1">
                <a:latin typeface="Abadi"/>
                <a:ea typeface="+mn-lt"/>
                <a:cs typeface="+mn-lt"/>
              </a:rPr>
              <a:t> SELECT Date, </a:t>
            </a:r>
            <a:r>
              <a:rPr lang="en-US" sz="2400" b="1" err="1">
                <a:latin typeface="Abadi"/>
                <a:ea typeface="+mn-lt"/>
                <a:cs typeface="+mn-lt"/>
              </a:rPr>
              <a:t>Booster_Version</a:t>
            </a:r>
            <a:r>
              <a:rPr lang="en-US" sz="2400" b="1">
                <a:latin typeface="Abadi"/>
                <a:ea typeface="+mn-lt"/>
                <a:cs typeface="+mn-lt"/>
              </a:rPr>
              <a:t>, </a:t>
            </a:r>
            <a:r>
              <a:rPr lang="en-US" sz="2400" b="1" err="1">
                <a:latin typeface="Abadi"/>
                <a:ea typeface="+mn-lt"/>
                <a:cs typeface="+mn-lt"/>
              </a:rPr>
              <a:t>Launch_Site</a:t>
            </a:r>
            <a:r>
              <a:rPr lang="en-US" sz="2400" b="1">
                <a:latin typeface="Abadi"/>
                <a:ea typeface="+mn-lt"/>
                <a:cs typeface="+mn-lt"/>
              </a:rPr>
              <a:t>, </a:t>
            </a:r>
            <a:r>
              <a:rPr lang="en-US" sz="2400" b="1" err="1">
                <a:latin typeface="Abadi"/>
                <a:ea typeface="+mn-lt"/>
                <a:cs typeface="+mn-lt"/>
              </a:rPr>
              <a:t>Landing_Outcome</a:t>
            </a:r>
            <a:r>
              <a:rPr lang="en-US" sz="2400" b="1">
                <a:latin typeface="Abadi"/>
                <a:ea typeface="+mn-lt"/>
                <a:cs typeface="+mn-lt"/>
              </a:rPr>
              <a:t> FROM SPACEXTBL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b="1">
                <a:latin typeface="Abadi"/>
                <a:ea typeface="+mn-lt"/>
                <a:cs typeface="+mn-lt"/>
              </a:rPr>
              <a:t>WHERE </a:t>
            </a:r>
            <a:r>
              <a:rPr lang="en-US" sz="2400" b="1" err="1">
                <a:latin typeface="Abadi"/>
                <a:ea typeface="+mn-lt"/>
                <a:cs typeface="+mn-lt"/>
              </a:rPr>
              <a:t>Landing_Outcome</a:t>
            </a:r>
            <a:r>
              <a:rPr lang="en-US" sz="2400" b="1">
                <a:latin typeface="Abadi"/>
                <a:ea typeface="+mn-lt"/>
                <a:cs typeface="+mn-lt"/>
              </a:rPr>
              <a:t> == 'Failure (drone ship)' AND SUBSTRING(Date,7,4) == '2015'</a:t>
            </a:r>
            <a:endParaRPr lang="en-US" sz="2400" b="1"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2015 Launch Records </a:t>
            </a:r>
            <a:r>
              <a:rPr lang="en-US" sz="2400">
                <a:solidFill>
                  <a:srgbClr val="0B49CB"/>
                </a:solidFill>
                <a:latin typeface="Abadi"/>
              </a:rPr>
              <a:t>' Failed Landing Outcomes (Drone Ship) '</a:t>
            </a:r>
          </a:p>
        </p:txBody>
      </p:sp>
      <p:pic>
        <p:nvPicPr>
          <p:cNvPr id="6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56639A0-B745-7D11-313B-8EBCD4E45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87" y="1776936"/>
            <a:ext cx="9845615" cy="265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6840" y="5304945"/>
            <a:ext cx="11801551" cy="295673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>
                <a:latin typeface="Abadi"/>
                <a:ea typeface="+mn-lt"/>
                <a:cs typeface="+mn-lt"/>
              </a:rPr>
              <a:t>%</a:t>
            </a:r>
            <a:r>
              <a:rPr lang="en-US" sz="2200" b="1" err="1">
                <a:latin typeface="Abadi"/>
                <a:ea typeface="+mn-lt"/>
                <a:cs typeface="+mn-lt"/>
              </a:rPr>
              <a:t>sql</a:t>
            </a:r>
            <a:r>
              <a:rPr lang="en-US" sz="2200" b="1">
                <a:latin typeface="Abadi"/>
                <a:ea typeface="+mn-lt"/>
                <a:cs typeface="+mn-lt"/>
              </a:rPr>
              <a:t> SELECT Date, </a:t>
            </a:r>
            <a:r>
              <a:rPr lang="en-US" sz="2200" b="1" err="1">
                <a:latin typeface="Abadi"/>
                <a:ea typeface="+mn-lt"/>
                <a:cs typeface="+mn-lt"/>
              </a:rPr>
              <a:t>Landing_Outcome</a:t>
            </a:r>
            <a:r>
              <a:rPr lang="en-US" sz="2200" b="1">
                <a:latin typeface="Abadi"/>
                <a:ea typeface="+mn-lt"/>
                <a:cs typeface="+mn-lt"/>
              </a:rPr>
              <a:t>, COUNT(</a:t>
            </a:r>
            <a:r>
              <a:rPr lang="en-US" sz="2200" b="1" err="1">
                <a:latin typeface="Abadi"/>
                <a:ea typeface="+mn-lt"/>
                <a:cs typeface="+mn-lt"/>
              </a:rPr>
              <a:t>Landing_Outcome</a:t>
            </a:r>
            <a:r>
              <a:rPr lang="en-US" sz="2200" b="1">
                <a:latin typeface="Abadi"/>
                <a:ea typeface="+mn-lt"/>
                <a:cs typeface="+mn-lt"/>
              </a:rPr>
              <a:t>) AS Flights FROM SPACEXTBL </a:t>
            </a:r>
            <a:endParaRPr lang="en-US" b="1">
              <a:latin typeface="Abadi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>
                <a:latin typeface="Abadi"/>
                <a:ea typeface="+mn-lt"/>
                <a:cs typeface="+mn-lt"/>
              </a:rPr>
              <a:t>WHERE Date BETWEEN '2010-06-04' AND '2017-03-20' GROUP BY </a:t>
            </a:r>
            <a:r>
              <a:rPr lang="en-US" sz="2200" b="1" err="1">
                <a:latin typeface="Abadi"/>
                <a:ea typeface="+mn-lt"/>
                <a:cs typeface="+mn-lt"/>
              </a:rPr>
              <a:t>Landing_Outcome</a:t>
            </a:r>
            <a:r>
              <a:rPr lang="en-US" sz="2200" b="1">
                <a:latin typeface="Abadi"/>
                <a:ea typeface="+mn-lt"/>
                <a:cs typeface="+mn-lt"/>
              </a:rPr>
              <a:t> </a:t>
            </a:r>
            <a:endParaRPr lang="en-US" b="1">
              <a:latin typeface="Abadi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>
                <a:latin typeface="Abadi"/>
                <a:ea typeface="+mn-lt"/>
                <a:cs typeface="+mn-lt"/>
              </a:rPr>
              <a:t>ORDER BY Flights DESC;</a:t>
            </a:r>
            <a:endParaRPr lang="en-US" b="1">
              <a:latin typeface="Abadi"/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Picture 5" descr="Table&#10;&#10;Description automatically generated">
            <a:extLst>
              <a:ext uri="{FF2B5EF4-FFF2-40B4-BE49-F238E27FC236}">
                <a16:creationId xmlns:a16="http://schemas.microsoft.com/office/drawing/2014/main" id="{B0DA12C3-7469-33FA-4730-558AF4148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079" y="1279928"/>
            <a:ext cx="5374258" cy="393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SpaceX Launch Sites Folium Map </a:t>
            </a:r>
          </a:p>
        </p:txBody>
      </p:sp>
      <p:pic>
        <p:nvPicPr>
          <p:cNvPr id="8" name="Picture 8" descr="Map&#10;&#10;Description automatically generated">
            <a:extLst>
              <a:ext uri="{FF2B5EF4-FFF2-40B4-BE49-F238E27FC236}">
                <a16:creationId xmlns:a16="http://schemas.microsoft.com/office/drawing/2014/main" id="{834764A1-505F-658A-DB19-6345C8BA7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23" y="1390547"/>
            <a:ext cx="10046897" cy="492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113520" y="5865663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>
                <a:solidFill>
                  <a:srgbClr val="00B050"/>
                </a:solidFill>
                <a:latin typeface="Abadi"/>
              </a:rPr>
              <a:t>Successful Flight                </a:t>
            </a:r>
            <a:r>
              <a:rPr lang="en-US" sz="2400">
                <a:solidFill>
                  <a:srgbClr val="FF0000"/>
                </a:solidFill>
                <a:latin typeface="Abadi"/>
              </a:rPr>
              <a:t>   Unsuccessful</a:t>
            </a:r>
            <a:endParaRPr lang="en-US" sz="2200" err="1">
              <a:solidFill>
                <a:srgbClr val="FF0000"/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SpaceX Launch Sites Landing Outcomes</a:t>
            </a:r>
          </a:p>
        </p:txBody>
      </p:sp>
      <p:pic>
        <p:nvPicPr>
          <p:cNvPr id="2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FBD3B6BC-F759-2851-9C85-70A16E280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777" y="1347777"/>
            <a:ext cx="10190671" cy="444999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E78B26B-E987-F58F-8F3E-760FCF88C891}"/>
              </a:ext>
            </a:extLst>
          </p:cNvPr>
          <p:cNvSpPr/>
          <p:nvPr/>
        </p:nvSpPr>
        <p:spPr>
          <a:xfrm>
            <a:off x="2852031" y="5921596"/>
            <a:ext cx="258792" cy="30192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9CE153-DA39-387E-638E-98FAD4575A45}"/>
              </a:ext>
            </a:extLst>
          </p:cNvPr>
          <p:cNvSpPr/>
          <p:nvPr/>
        </p:nvSpPr>
        <p:spPr>
          <a:xfrm>
            <a:off x="6777049" y="5921595"/>
            <a:ext cx="258792" cy="3019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Distances from Launch Site to Important Locations</a:t>
            </a:r>
          </a:p>
        </p:txBody>
      </p:sp>
      <p:pic>
        <p:nvPicPr>
          <p:cNvPr id="2" name="Picture 3" descr="Map&#10;&#10;Description automatically generated">
            <a:extLst>
              <a:ext uri="{FF2B5EF4-FFF2-40B4-BE49-F238E27FC236}">
                <a16:creationId xmlns:a16="http://schemas.microsoft.com/office/drawing/2014/main" id="{632AB5F5-6CBC-760F-6307-00742F019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042" y="1436707"/>
            <a:ext cx="10161917" cy="473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SpaceX Successful Launch Records</a:t>
            </a:r>
          </a:p>
        </p:txBody>
      </p:sp>
      <p:pic>
        <p:nvPicPr>
          <p:cNvPr id="6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B96E981B-11FF-B2FE-5E2C-83444DB17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26" y="1519539"/>
            <a:ext cx="10521351" cy="409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399970"/>
            <a:ext cx="10894198" cy="47738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Project background and context</a:t>
            </a:r>
            <a:endParaRPr lang="en-US"/>
          </a:p>
          <a:p>
            <a:pPr marL="0" indent="0" algn="just">
              <a:lnSpc>
                <a:spcPct val="150000"/>
              </a:lnSpc>
              <a:spcBef>
                <a:spcPts val="1400"/>
              </a:spcBef>
              <a:buNone/>
            </a:pPr>
            <a:r>
              <a:rPr lang="en-US" sz="22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Space Exploration Tehcnologies Corporation is an American Spacecraft Manufacturer, Launcher and a Satellite Communications Corporation Headquartered in Hawthrone, California Founded by Elon Musk in 2002 with aim of reducing space transportation costs.</a:t>
            </a:r>
          </a:p>
          <a:p>
            <a:pPr algn="just">
              <a:lnSpc>
                <a:spcPct val="15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Problems you want to find answers</a:t>
            </a:r>
          </a:p>
          <a:p>
            <a:pPr marL="0" indent="0" algn="just">
              <a:lnSpc>
                <a:spcPct val="150000"/>
              </a:lnSpc>
              <a:spcBef>
                <a:spcPts val="1400"/>
              </a:spcBef>
              <a:buNone/>
            </a:pPr>
            <a:r>
              <a:rPr lang="en-US" sz="22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This Project is looking to find answer about 'Will SpaceX Falcon Launcher will Successfully Land back to earth after spacecraft or satellite Launch?'</a:t>
            </a:r>
            <a:endParaRPr lang="en-US" sz="2200" b="1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Most Successful Launch Site KSC LC-39A</a:t>
            </a:r>
            <a:endParaRPr lang="en-US"/>
          </a:p>
        </p:txBody>
      </p:sp>
      <p:pic>
        <p:nvPicPr>
          <p:cNvPr id="5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A614D310-7377-6B22-7A23-80A8CA8D2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702" y="1622746"/>
            <a:ext cx="9744973" cy="384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Payload vs. Launch Outcome</a:t>
            </a:r>
          </a:p>
        </p:txBody>
      </p:sp>
      <p:pic>
        <p:nvPicPr>
          <p:cNvPr id="2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6429ACC0-05B5-67DC-5B8E-F364B66F7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26" y="1446353"/>
            <a:ext cx="10521350" cy="432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379B90D7-B705-F6CF-2988-6AEA0AB8E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25" y="1479616"/>
            <a:ext cx="10578860" cy="454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Confusion Matrix ( Best Classification Model)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3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EA12581-4700-59B1-3E3F-AC467B4A9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853" y="1397191"/>
            <a:ext cx="6366294" cy="511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98124" y="1587506"/>
            <a:ext cx="10993497" cy="4437602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with Most Flights is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CCSFS SLC-40 ( </a:t>
            </a:r>
            <a:r>
              <a:rPr lang="en-US" sz="2200" b="1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60 Flights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 )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Most Successful Flights Launch Site is KSC LC-39A ( </a:t>
            </a:r>
            <a:r>
              <a:rPr lang="en-US" sz="2200" b="1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76.9% Success Rate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)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Launch Success Rate has increased Since </a:t>
            </a:r>
            <a:r>
              <a:rPr lang="en-US" sz="2200" b="1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2013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.</a:t>
            </a:r>
            <a:endParaRPr lang="en-US" sz="220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SpaceX has 100 percentage Success Rate for placing Satellites in </a:t>
            </a:r>
            <a:endParaRPr lang="en-US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 marL="0" indent="0">
              <a:lnSpc>
                <a:spcPct val="150000"/>
              </a:lnSpc>
              <a:spcBef>
                <a:spcPts val="1400"/>
              </a:spcBef>
              <a:buNone/>
            </a:pPr>
            <a:r>
              <a:rPr lang="en-US" sz="22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   </a:t>
            </a:r>
            <a:r>
              <a:rPr lang="en-US" sz="2200" b="1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 ES-L1, GEO, HEO, SSO and VLEO</a:t>
            </a:r>
            <a:endParaRPr lang="en-US" sz="2200" b="1">
              <a:solidFill>
                <a:schemeClr val="accent3">
                  <a:lumMod val="25000"/>
                </a:schemeClr>
              </a:solidFill>
              <a:latin typeface="Abadi"/>
              <a:cs typeface="Calibri"/>
            </a:endParaRP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Classification Model With Highest Achieved Accuracy Score ( </a:t>
            </a:r>
            <a:r>
              <a:rPr lang="en-US" sz="22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83.33%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)    </a:t>
            </a:r>
          </a:p>
          <a:p>
            <a:pPr marL="0" indent="0">
              <a:lnSpc>
                <a:spcPct val="150000"/>
              </a:lnSpc>
              <a:spcBef>
                <a:spcPts val="1400"/>
              </a:spcBef>
              <a:buNone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   </a:t>
            </a:r>
            <a:r>
              <a:rPr lang="en-US" sz="22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Linear Regression, Support Vector Classifier and </a:t>
            </a:r>
            <a:r>
              <a:rPr lang="en-US" sz="2200" b="1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KNearestNeighbors</a:t>
            </a:r>
            <a:endParaRPr lang="en-US" sz="2200" b="1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546388" y="1960164"/>
            <a:ext cx="105156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1400"/>
              </a:spcBef>
              <a:buNone/>
            </a:pPr>
            <a:r>
              <a:rPr lang="en-US" sz="22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SpaceX Website -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  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    </a:t>
            </a:r>
            <a:r>
              <a:rPr lang="en-US" sz="2200">
                <a:solidFill>
                  <a:srgbClr val="C00000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https://www.spacex.com/</a:t>
            </a:r>
            <a:endParaRPr lang="en-US">
              <a:solidFill>
                <a:srgbClr val="C00000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1400"/>
              </a:spcBef>
              <a:buNone/>
            </a:pPr>
            <a:r>
              <a:rPr lang="en-US" sz="2200" b="1">
                <a:solidFill>
                  <a:srgbClr val="000000"/>
                </a:solidFill>
                <a:latin typeface="Calibri"/>
                <a:cs typeface="Calibri"/>
              </a:rPr>
              <a:t>SpaceX Rest API - </a:t>
            </a:r>
            <a:r>
              <a:rPr lang="en-US" sz="2200" b="1">
                <a:ea typeface="+mn-lt"/>
                <a:cs typeface="+mn-lt"/>
              </a:rPr>
              <a:t>      </a:t>
            </a:r>
            <a:r>
              <a:rPr lang="en-US" sz="2200" b="1">
                <a:solidFill>
                  <a:srgbClr val="C00000"/>
                </a:solidFill>
                <a:ea typeface="+mn-lt"/>
                <a:cs typeface="+mn-lt"/>
              </a:rPr>
              <a:t>  </a:t>
            </a:r>
            <a:r>
              <a:rPr lang="en-US" sz="2200">
                <a:solidFill>
                  <a:srgbClr val="C00000"/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https://api.spacexdata.com/v4/launchpads/</a:t>
            </a:r>
          </a:p>
          <a:p>
            <a:pPr marL="0" indent="0">
              <a:lnSpc>
                <a:spcPct val="150000"/>
              </a:lnSpc>
              <a:spcBef>
                <a:spcPts val="1400"/>
              </a:spcBef>
              <a:buNone/>
            </a:pPr>
            <a:r>
              <a:rPr lang="en-US" sz="2200" b="1">
                <a:ea typeface="+mn-lt"/>
                <a:cs typeface="+mn-lt"/>
              </a:rPr>
              <a:t>SpaceX Wikipedia -     </a:t>
            </a:r>
            <a:r>
              <a:rPr lang="en-US" sz="2200">
                <a:solidFill>
                  <a:srgbClr val="C00000"/>
                </a:solidFill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https://en.wikipedia.org/wiki/SpaceX</a:t>
            </a:r>
          </a:p>
          <a:p>
            <a:pPr marL="0" indent="0">
              <a:lnSpc>
                <a:spcPct val="150000"/>
              </a:lnSpc>
              <a:spcBef>
                <a:spcPts val="1400"/>
              </a:spcBef>
              <a:buNone/>
            </a:pPr>
            <a:r>
              <a:rPr lang="en-US" sz="2200" b="1">
                <a:ea typeface="+mn-lt"/>
                <a:cs typeface="+mn-lt"/>
              </a:rPr>
              <a:t>GitHub Repository -   </a:t>
            </a:r>
            <a:r>
              <a:rPr lang="en-US" sz="2200" b="1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en-US" sz="2200">
                <a:solidFill>
                  <a:srgbClr val="C00000"/>
                </a:solidFill>
                <a:ea typeface="+mn-lt"/>
                <a:cs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https://github.com/JagdeepMaan/JagdeepMaan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Appendix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>
                <a:solidFill>
                  <a:schemeClr val="bg2">
                    <a:lumMod val="50000"/>
                  </a:schemeClr>
                </a:solidFill>
                <a:latin typeface="Abadi"/>
              </a:rPr>
              <a:t>Data Collection using SpaceX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>
                <a:solidFill>
                  <a:schemeClr val="bg2">
                    <a:lumMod val="50000"/>
                  </a:schemeClr>
                </a:solidFill>
                <a:latin typeface="Abadi"/>
              </a:rPr>
              <a:t>Data Collection with Web Scrapping From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>
                <a:solidFill>
                  <a:schemeClr val="bg2">
                    <a:lumMod val="50000"/>
                  </a:schemeClr>
                </a:solidFill>
                <a:latin typeface="Abadi"/>
              </a:rPr>
              <a:t>Changing categorical data into numeric data.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>
                <a:solidFill>
                  <a:schemeClr val="bg2">
                    <a:lumMod val="50000"/>
                  </a:schemeClr>
                </a:solidFill>
                <a:latin typeface="Abadi"/>
              </a:rPr>
              <a:t>Build Better Classification Models using Model Training and Cross Validation.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Methodology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Methods use for Data Collection: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>
                <a:solidFill>
                  <a:schemeClr val="accent3">
                    <a:lumMod val="25000"/>
                  </a:schemeClr>
                </a:solidFill>
                <a:latin typeface="Abadi"/>
              </a:rPr>
              <a:t>SpaceX REST API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Data is collected using SpaceX REST API which contains detailed information about past SpaceX launches..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Web Scraping Method: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SpaceX's Wikipedia page includes a lot of information about SpaceX launches and data is collected using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BeautifulSoup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 Python Library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Data Collection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Abadi"/>
              </a:rPr>
              <a:t>SpaceX REST API link</a:t>
            </a:r>
            <a:endParaRPr lang="en-US" sz="2000">
              <a:solidFill>
                <a:schemeClr val="accent3">
                  <a:lumMod val="25000"/>
                </a:schemeClr>
              </a:solidFill>
              <a:latin typeface="Abadi"/>
              <a:ea typeface="Calibri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>
                <a:solidFill>
                  <a:srgbClr val="000000"/>
                </a:solidFill>
                <a:latin typeface="Calibri"/>
                <a:ea typeface="Calibri"/>
                <a:cs typeface="Calibri"/>
                <a:hlinkClick r:id="rId3"/>
              </a:rPr>
              <a:t>https</a:t>
            </a:r>
            <a:r>
              <a:rPr lang="en-US" sz="2200">
                <a:ea typeface="+mn-lt"/>
                <a:cs typeface="+mn-lt"/>
                <a:hlinkClick r:id="rId3"/>
              </a:rPr>
              <a:t>://api.spacexdata.com/v4/launches/past</a:t>
            </a:r>
            <a:r>
              <a:rPr lang="en-US" sz="2200">
                <a:ea typeface="+mn-lt"/>
                <a:cs typeface="+mn-lt"/>
              </a:rPr>
              <a:t>"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GitHub Link For Notebook 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>
                <a:ea typeface="+mn-lt"/>
                <a:cs typeface="+mn-lt"/>
                <a:hlinkClick r:id="rId4"/>
              </a:rPr>
              <a:t>https://github.com/JagdeepMaan/JagdeepMaan/blob/fd89c17c97e38471e2fd6bc7bca8ab76ab95ab5b/spacex-data-collection-api.ipynb</a:t>
            </a:r>
            <a:endParaRPr lang="en-US">
              <a:ea typeface="+mn-lt"/>
              <a:cs typeface="+mn-lt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FD17F26-FF21-D95E-22C1-2D044CBB02B5}"/>
              </a:ext>
            </a:extLst>
          </p:cNvPr>
          <p:cNvSpPr/>
          <p:nvPr/>
        </p:nvSpPr>
        <p:spPr>
          <a:xfrm>
            <a:off x="5911012" y="1802281"/>
            <a:ext cx="5463395" cy="618226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ea typeface="Calibri"/>
                <a:cs typeface="Calibri"/>
              </a:rPr>
              <a:t>Request and Parse  launch data using  SpaceX REST API</a:t>
            </a:r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F32380F-6002-282C-AE92-B32B3E4FC75B}"/>
              </a:ext>
            </a:extLst>
          </p:cNvPr>
          <p:cNvSpPr/>
          <p:nvPr/>
        </p:nvSpPr>
        <p:spPr>
          <a:xfrm>
            <a:off x="5911011" y="2995601"/>
            <a:ext cx="5463395" cy="618226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ea typeface="Calibri"/>
                <a:cs typeface="Calibri"/>
              </a:rPr>
              <a:t>Normalize . JSON results and  convert into </a:t>
            </a:r>
            <a:r>
              <a:rPr lang="en-US" b="1" err="1">
                <a:ea typeface="Calibri"/>
                <a:cs typeface="Calibri"/>
              </a:rPr>
              <a:t>DataFrame</a:t>
            </a:r>
            <a:endParaRPr lang="en-US" b="1" err="1">
              <a:ea typeface="+mn-lt"/>
              <a:cs typeface="+mn-lt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5C3F672-1676-2E6F-F8AA-729B2B86865B}"/>
              </a:ext>
            </a:extLst>
          </p:cNvPr>
          <p:cNvSpPr/>
          <p:nvPr/>
        </p:nvSpPr>
        <p:spPr>
          <a:xfrm>
            <a:off x="5911011" y="5410998"/>
            <a:ext cx="5463395" cy="618226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ea typeface="+mn-lt"/>
                <a:cs typeface="+mn-lt"/>
              </a:rPr>
              <a:t>Data is ready for Data Cleaning and Wrangling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90AC12F-735E-C97F-A72E-3BDABEB0E0E6}"/>
              </a:ext>
            </a:extLst>
          </p:cNvPr>
          <p:cNvSpPr/>
          <p:nvPr/>
        </p:nvSpPr>
        <p:spPr>
          <a:xfrm>
            <a:off x="5911011" y="4203300"/>
            <a:ext cx="5463395" cy="618226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ea typeface="+mn-lt"/>
                <a:cs typeface="+mn-lt"/>
              </a:rPr>
              <a:t> Remove unnecessary data using Filters and Functions</a:t>
            </a:r>
          </a:p>
        </p:txBody>
      </p:sp>
      <p:sp>
        <p:nvSpPr>
          <p:cNvPr id="45" name="Arrow: Chevron 44">
            <a:extLst>
              <a:ext uri="{FF2B5EF4-FFF2-40B4-BE49-F238E27FC236}">
                <a16:creationId xmlns:a16="http://schemas.microsoft.com/office/drawing/2014/main" id="{A1AE9A02-C098-1294-01D6-0151D5D32562}"/>
              </a:ext>
            </a:extLst>
          </p:cNvPr>
          <p:cNvSpPr/>
          <p:nvPr/>
        </p:nvSpPr>
        <p:spPr>
          <a:xfrm rot="5400000">
            <a:off x="8392701" y="4790375"/>
            <a:ext cx="503208" cy="546340"/>
          </a:xfrm>
          <a:prstGeom prst="chevron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Arrow: Chevron 45">
            <a:extLst>
              <a:ext uri="{FF2B5EF4-FFF2-40B4-BE49-F238E27FC236}">
                <a16:creationId xmlns:a16="http://schemas.microsoft.com/office/drawing/2014/main" id="{FAB91E4B-BFB9-C9F7-7D00-85AA2B00A32D}"/>
              </a:ext>
            </a:extLst>
          </p:cNvPr>
          <p:cNvSpPr/>
          <p:nvPr/>
        </p:nvSpPr>
        <p:spPr>
          <a:xfrm rot="5400000">
            <a:off x="8392700" y="3582676"/>
            <a:ext cx="503208" cy="546340"/>
          </a:xfrm>
          <a:prstGeom prst="chevron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Arrow: Chevron 46">
            <a:extLst>
              <a:ext uri="{FF2B5EF4-FFF2-40B4-BE49-F238E27FC236}">
                <a16:creationId xmlns:a16="http://schemas.microsoft.com/office/drawing/2014/main" id="{D7F6FE98-D17A-DDCD-87D4-09FE8BB6022E}"/>
              </a:ext>
            </a:extLst>
          </p:cNvPr>
          <p:cNvSpPr/>
          <p:nvPr/>
        </p:nvSpPr>
        <p:spPr>
          <a:xfrm rot="5400000">
            <a:off x="8392700" y="2389356"/>
            <a:ext cx="503208" cy="546340"/>
          </a:xfrm>
          <a:prstGeom prst="chevron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764260" y="532899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EA259B9-C090-C018-141F-CBB48E844B0B}"/>
              </a:ext>
            </a:extLst>
          </p:cNvPr>
          <p:cNvSpPr/>
          <p:nvPr/>
        </p:nvSpPr>
        <p:spPr>
          <a:xfrm>
            <a:off x="5911012" y="1787904"/>
            <a:ext cx="5463395" cy="618226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cs typeface="Calibri"/>
              </a:rPr>
              <a:t>Create </a:t>
            </a:r>
            <a:r>
              <a:rPr lang="en-US" b="1" err="1">
                <a:cs typeface="Calibri"/>
              </a:rPr>
              <a:t>BeautifulSoup</a:t>
            </a:r>
            <a:r>
              <a:rPr lang="en-US" b="1">
                <a:cs typeface="Calibri"/>
              </a:rPr>
              <a:t> Object from HTML response</a:t>
            </a:r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253942C-31E7-0046-070F-C2A855D166E6}"/>
              </a:ext>
            </a:extLst>
          </p:cNvPr>
          <p:cNvSpPr/>
          <p:nvPr/>
        </p:nvSpPr>
        <p:spPr>
          <a:xfrm>
            <a:off x="5911012" y="3009979"/>
            <a:ext cx="5463395" cy="618226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cs typeface="Calibri"/>
              </a:rPr>
              <a:t>Extract all columns/variables from HTML table header</a:t>
            </a:r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5BFFAA4-8F0F-F779-33E0-1A7BA2D9AADD}"/>
              </a:ext>
            </a:extLst>
          </p:cNvPr>
          <p:cNvSpPr/>
          <p:nvPr/>
        </p:nvSpPr>
        <p:spPr>
          <a:xfrm>
            <a:off x="5911012" y="4232054"/>
            <a:ext cx="5463395" cy="618226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cs typeface="Calibri"/>
              </a:rPr>
              <a:t>Parse launch HTML table to Create </a:t>
            </a:r>
            <a:r>
              <a:rPr lang="en-US" b="1" err="1">
                <a:cs typeface="Calibri"/>
              </a:rPr>
              <a:t>Dataframe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5705046-5788-DEA7-BFE1-4E5958C38FB5}"/>
              </a:ext>
            </a:extLst>
          </p:cNvPr>
          <p:cNvSpPr/>
          <p:nvPr/>
        </p:nvSpPr>
        <p:spPr>
          <a:xfrm>
            <a:off x="5911012" y="5454130"/>
            <a:ext cx="5463395" cy="618226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cs typeface="Calibri"/>
              </a:rPr>
              <a:t>Data is ready for Data Cleaning and Wrangling</a:t>
            </a:r>
            <a:endParaRPr lang="en-US"/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6F9CC472-8234-101A-BD37-51327C8346A8}"/>
              </a:ext>
            </a:extLst>
          </p:cNvPr>
          <p:cNvSpPr/>
          <p:nvPr/>
        </p:nvSpPr>
        <p:spPr>
          <a:xfrm rot="5400000">
            <a:off x="8392701" y="2374979"/>
            <a:ext cx="503208" cy="546340"/>
          </a:xfrm>
          <a:prstGeom prst="chevron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7D75369F-3127-A5D1-2506-EB56F3536893}"/>
              </a:ext>
            </a:extLst>
          </p:cNvPr>
          <p:cNvSpPr/>
          <p:nvPr/>
        </p:nvSpPr>
        <p:spPr>
          <a:xfrm rot="5400000">
            <a:off x="8392701" y="3597054"/>
            <a:ext cx="503208" cy="546340"/>
          </a:xfrm>
          <a:prstGeom prst="chevron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99D3F4F0-B2C5-3723-F9C1-3C16C5C19377}"/>
              </a:ext>
            </a:extLst>
          </p:cNvPr>
          <p:cNvSpPr/>
          <p:nvPr/>
        </p:nvSpPr>
        <p:spPr>
          <a:xfrm rot="5400000">
            <a:off x="8392701" y="4819130"/>
            <a:ext cx="503208" cy="546340"/>
          </a:xfrm>
          <a:prstGeom prst="chevron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86F0B853-E9CA-B4A0-1637-85A5C4AA0FA7}"/>
              </a:ext>
            </a:extLst>
          </p:cNvPr>
          <p:cNvSpPr txBox="1">
            <a:spLocks/>
          </p:cNvSpPr>
          <p:nvPr/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Abadi"/>
              </a:rPr>
              <a:t>SpaceX Wikipedia Page</a:t>
            </a:r>
            <a:endParaRPr lang="en-US" sz="2000">
              <a:solidFill>
                <a:schemeClr val="accent3">
                  <a:lumMod val="25000"/>
                </a:schemeClr>
              </a:solidFill>
              <a:latin typeface="Abadi"/>
              <a:ea typeface="Calibri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>
                <a:ea typeface="+mn-lt"/>
                <a:cs typeface="+mn-lt"/>
                <a:hlinkClick r:id="rId3"/>
              </a:rPr>
              <a:t>https://en.wikipedia.org/w/index.php?title=List_of_Falcon_9_and_Falcon_Heavy_launches&amp;oldid=1027686922</a:t>
            </a:r>
            <a:endParaRPr lang="en-US" sz="2200">
              <a:solidFill>
                <a:srgbClr val="000000"/>
              </a:solidFill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GitHub Link For Notebook 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>
                <a:ea typeface="+mn-lt"/>
                <a:cs typeface="+mn-lt"/>
                <a:hlinkClick r:id="rId4"/>
              </a:rPr>
              <a:t>https://github.com/JagdeepMaan/JagdeepMaan/blob/beac177fcad3b505cfe9514881aa8670ee15b279/jupyter-labs-webscraping.ipynb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155be751-a274-42e8-93fb-f39d3b9bccc8"/>
    <ds:schemaRef ds:uri="f80a141d-92ca-4d3d-9308-f7e7b1d44ce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47</Slides>
  <Notes>4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revision>5</cp:revision>
  <dcterms:created xsi:type="dcterms:W3CDTF">2021-04-29T18:58:34Z</dcterms:created>
  <dcterms:modified xsi:type="dcterms:W3CDTF">2022-12-02T01:22:36Z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